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9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75" autoAdjust="0"/>
  </p:normalViewPr>
  <p:slideViewPr>
    <p:cSldViewPr>
      <p:cViewPr>
        <p:scale>
          <a:sx n="100" d="100"/>
          <a:sy n="100" d="100"/>
        </p:scale>
        <p:origin x="-466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EE856-2AAC-4A70-8B16-3DFEF6B8415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64CE9-B5EB-4234-8115-D8CAD417F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02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64CE9-B5EB-4234-8115-D8CAD417FDC9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82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406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484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389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4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46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255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049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496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670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581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21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1465-E538-48AB-B31C-63C23DDE3D3F}" type="datetimeFigureOut">
              <a:rPr lang="sl-SI" smtClean="0"/>
              <a:t>22.5.2017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654CA-3F96-43D7-83E8-00975BEFBA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429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sklad-kadri.si/si/stipendije/kadrovske-stipendij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ra-giz.si/" TargetMode="External"/><Relationship Id="rId5" Type="http://schemas.openxmlformats.org/officeDocument/2006/relationships/hyperlink" Target="http://www.sklad-kadri.si/si/izmenjevalnica/" TargetMode="Externa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klad-kadri.si/si/stipendije/zois/" TargetMode="Externa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sz="4900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Roditeljski sestanek </a:t>
            </a:r>
            <a:br>
              <a:rPr lang="sl-SI" sz="4900" dirty="0" smtClean="0">
                <a:solidFill>
                  <a:srgbClr val="F030BE"/>
                </a:solidFill>
                <a:latin typeface="Segoe Script" panose="020B0504020000000003" pitchFamily="34" charset="0"/>
              </a:rPr>
            </a:br>
            <a:r>
              <a:rPr lang="sl-SI" sz="4900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9. razred</a:t>
            </a:r>
            <a:r>
              <a:rPr lang="sl-SI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/>
            </a:r>
            <a:br>
              <a:rPr lang="sl-SI" dirty="0" smtClean="0">
                <a:solidFill>
                  <a:srgbClr val="F030BE"/>
                </a:solidFill>
                <a:latin typeface="Segoe Script" panose="020B0504020000000003" pitchFamily="34" charset="0"/>
              </a:rPr>
            </a:br>
            <a:r>
              <a:rPr lang="sl-SI" sz="4000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maj 2017</a:t>
            </a:r>
            <a:endParaRPr lang="sl-SI" sz="4000" dirty="0">
              <a:solidFill>
                <a:srgbClr val="F030BE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915816" y="3933056"/>
            <a:ext cx="4032448" cy="10801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dirty="0" smtClean="0">
                <a:solidFill>
                  <a:srgbClr val="F030BE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OŠ Primoža Trubarja Laško</a:t>
            </a:r>
          </a:p>
          <a:p>
            <a:pPr>
              <a:lnSpc>
                <a:spcPct val="90000"/>
              </a:lnSpc>
            </a:pPr>
            <a:r>
              <a:rPr lang="sl-SI" altLang="sl-SI" dirty="0" smtClean="0">
                <a:solidFill>
                  <a:srgbClr val="F030BE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Šolska svetovalna služba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339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Kadrovske</a:t>
            </a:r>
            <a:r>
              <a:rPr lang="sl-SI" sz="4000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 </a:t>
            </a:r>
            <a:r>
              <a:rPr lang="sl-SI" sz="4000" b="1" dirty="0">
                <a:solidFill>
                  <a:srgbClr val="7030A0"/>
                </a:solidFill>
                <a:latin typeface="Segoe Script" panose="020B0504020000000003" pitchFamily="34" charset="0"/>
              </a:rPr>
              <a:t>š</a:t>
            </a: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tipendije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" y="980728"/>
            <a:ext cx="9134122" cy="58772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sl-SI" altLang="sl-SI" sz="96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dijak </a:t>
            </a:r>
            <a:r>
              <a:rPr lang="sl-SI" altLang="sl-SI" sz="104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pridobi štipendijo z namenom, da se po zaključenem izobraževanju zaposli pri delodajalcu, za katerega potrebe je bil 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sofinanciran- OBVEZNOST ZAPOSLITVE pri štipenditorju</a:t>
            </a:r>
          </a:p>
          <a:p>
            <a:pPr algn="l"/>
            <a:r>
              <a:rPr lang="sl-SI" sz="10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v </a:t>
            </a:r>
            <a:r>
              <a:rPr lang="sl-SI" sz="10400" b="1" dirty="0">
                <a:solidFill>
                  <a:schemeClr val="tx1"/>
                </a:solidFill>
                <a:latin typeface="Gabriola" panose="04040605051002020D02" pitchFamily="82" charset="0"/>
              </a:rPr>
              <a:t>povprečju NAJVIŠJE 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med vsemi vrstami štipendij,</a:t>
            </a:r>
          </a:p>
          <a:p>
            <a:pPr algn="l"/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zagotavljajo 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takojšnjo PRVO ZAPOSLITEV po končanem šolanju,</a:t>
            </a:r>
          </a:p>
          <a:p>
            <a:pPr algn="l"/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Podeljujejo 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jih </a:t>
            </a:r>
            <a:r>
              <a:rPr lang="sl-SI" sz="10400" b="1" u="dbl" dirty="0" smtClean="0">
                <a:solidFill>
                  <a:schemeClr val="tx1"/>
                </a:solidFill>
                <a:latin typeface="Gabriola" panose="04040605051002020D02" pitchFamily="82" charset="0"/>
              </a:rPr>
              <a:t>DELODAJALCI</a:t>
            </a:r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:</a:t>
            </a:r>
            <a:endParaRPr lang="sl-SI" sz="10400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sl-SI" sz="10400" b="1" dirty="0" err="1">
                <a:solidFill>
                  <a:schemeClr val="tx1"/>
                </a:solidFill>
                <a:latin typeface="Gabriola" panose="04040605051002020D02" pitchFamily="82" charset="0"/>
              </a:rPr>
              <a:t>Izmenjevalnice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 na spletni strani sklada (</a:t>
            </a:r>
            <a:r>
              <a:rPr lang="sl-SI" sz="10400" dirty="0">
                <a:solidFill>
                  <a:srgbClr val="7030A0"/>
                </a:solidFill>
                <a:latin typeface="Gabriola" panose="04040605051002020D02" pitchFamily="82" charset="0"/>
                <a:hlinkClick r:id="rId5"/>
              </a:rPr>
              <a:t>http://</a:t>
            </a:r>
            <a:r>
              <a:rPr lang="sl-SI" sz="10400" dirty="0" smtClean="0">
                <a:solidFill>
                  <a:srgbClr val="7030A0"/>
                </a:solidFill>
                <a:latin typeface="Gabriola" panose="04040605051002020D02" pitchFamily="82" charset="0"/>
                <a:hlinkClick r:id="rId5"/>
              </a:rPr>
              <a:t>www.sklad-kadri.si/si/izmenjevalnica/</a:t>
            </a:r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), 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kjer lahko delodajalci oddajo svoje potrebe po kadrovskih štipendistih za posamezno šolsko/študijsko leto;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na </a:t>
            </a:r>
            <a:r>
              <a:rPr lang="sl-SI" sz="10400" b="1" dirty="0">
                <a:solidFill>
                  <a:schemeClr val="tx1"/>
                </a:solidFill>
                <a:latin typeface="Gabriola" panose="04040605051002020D02" pitchFamily="82" charset="0"/>
              </a:rPr>
              <a:t>spletnih straneh </a:t>
            </a:r>
            <a:r>
              <a:rPr lang="sl-SI" sz="10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RRA (regionalne razvojne agencije)</a:t>
            </a:r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, </a:t>
            </a:r>
            <a:r>
              <a:rPr lang="sl-SI" sz="10400" dirty="0">
                <a:solidFill>
                  <a:schemeClr val="tx1"/>
                </a:solidFill>
                <a:latin typeface="Gabriola" panose="04040605051002020D02" pitchFamily="82" charset="0"/>
              </a:rPr>
              <a:t>kjer objavljajo zbrane potrebe delodajalcev po štipendistih (</a:t>
            </a:r>
            <a:r>
              <a:rPr lang="sl-SI" sz="10400" dirty="0">
                <a:solidFill>
                  <a:srgbClr val="7030A0"/>
                </a:solidFill>
                <a:latin typeface="Gabriola" panose="04040605051002020D02" pitchFamily="82" charset="0"/>
                <a:hlinkClick r:id="rId6"/>
              </a:rPr>
              <a:t>http://www.rra-giz.si</a:t>
            </a:r>
            <a:r>
              <a:rPr lang="sl-SI" sz="10400" dirty="0" smtClean="0">
                <a:solidFill>
                  <a:srgbClr val="7030A0"/>
                </a:solidFill>
                <a:latin typeface="Gabriola" panose="04040605051002020D02" pitchFamily="82" charset="0"/>
                <a:hlinkClick r:id="rId6"/>
              </a:rPr>
              <a:t>/</a:t>
            </a:r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);</a:t>
            </a:r>
            <a:endParaRPr lang="sl-SI" sz="10400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sl-SI" sz="10400" b="1" dirty="0">
                <a:solidFill>
                  <a:schemeClr val="tx1"/>
                </a:solidFill>
                <a:latin typeface="Gabriola" panose="04040605051002020D02" pitchFamily="82" charset="0"/>
              </a:rPr>
              <a:t>objave </a:t>
            </a:r>
            <a:r>
              <a:rPr lang="sl-SI" sz="10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delodajalcev </a:t>
            </a:r>
            <a:r>
              <a:rPr lang="sl-SI" sz="104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(internetni oglasi, splet, javna občila)</a:t>
            </a:r>
            <a:endParaRPr lang="sl-SI" sz="10400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algn="l"/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- skupni </a:t>
            </a:r>
            <a:r>
              <a:rPr lang="sl-SI" altLang="sl-SI" sz="104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razpis kadrovskih štipendij za posamezno šolsko leto vsako leto objavi Javni 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štipendijski, razvojni, invalidski in preživninski sklad </a:t>
            </a:r>
            <a:r>
              <a:rPr lang="sl-SI" altLang="sl-SI" sz="104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RS 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http</a:t>
            </a:r>
            <a:r>
              <a:rPr lang="sl-SI" altLang="sl-SI" sz="104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://www.sklad-kadri.si/si/stipendije/kadrovske-stipendije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r>
              <a:rPr lang="sl-SI" altLang="sl-SI" sz="104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pPr algn="l"/>
            <a:endParaRPr lang="sl-SI" sz="9600" dirty="0"/>
          </a:p>
        </p:txBody>
      </p:sp>
    </p:spTree>
    <p:extLst>
      <p:ext uri="{BB962C8B-B14F-4D97-AF65-F5344CB8AC3E}">
        <p14:creationId xmlns:p14="http://schemas.microsoft.com/office/powerpoint/2010/main" val="8388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Državne</a:t>
            </a:r>
            <a:r>
              <a:rPr lang="sl-SI" sz="4000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 </a:t>
            </a:r>
            <a:r>
              <a:rPr lang="sl-SI" sz="4000" b="1" dirty="0">
                <a:solidFill>
                  <a:srgbClr val="7030A0"/>
                </a:solidFill>
                <a:latin typeface="Segoe Script" panose="020B0504020000000003" pitchFamily="34" charset="0"/>
              </a:rPr>
              <a:t>š</a:t>
            </a: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tipendije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7992888" cy="5805264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NAMENJENA</a:t>
            </a:r>
            <a:r>
              <a:rPr lang="sl-SI" sz="2800" dirty="0" smtClean="0">
                <a:latin typeface="Gabriola" panose="04040605051002020D02" pitchFamily="82" charset="0"/>
              </a:rPr>
              <a:t> </a:t>
            </a:r>
            <a:r>
              <a:rPr lang="sl-SI" sz="2800" dirty="0">
                <a:latin typeface="Gabriola" panose="04040605051002020D02" pitchFamily="82" charset="0"/>
              </a:rPr>
              <a:t>: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dijakom in študentom, ki se izobražujejo in izhajajo iz socialno šibkejših družin (materialni položaj družine).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u="dbl" dirty="0">
                <a:solidFill>
                  <a:srgbClr val="7030A0"/>
                </a:solidFill>
                <a:latin typeface="Gabriola" panose="04040605051002020D02" pitchFamily="82" charset="0"/>
              </a:rPr>
              <a:t>VLOGA</a:t>
            </a:r>
            <a:r>
              <a:rPr lang="sl-SI" sz="2800" dirty="0">
                <a:solidFill>
                  <a:srgbClr val="7030A0"/>
                </a:solidFill>
                <a:latin typeface="Gabriola" panose="04040605051002020D02" pitchFamily="82" charset="0"/>
              </a:rPr>
              <a:t>:</a:t>
            </a:r>
            <a:r>
              <a:rPr lang="sl-SI" sz="2800" dirty="0">
                <a:latin typeface="Gabriola" panose="04040605051002020D02" pitchFamily="82" charset="0"/>
              </a:rPr>
              <a:t>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za uveljavljanje pravic iz javnih sredstev. Oddate jo na </a:t>
            </a:r>
            <a:r>
              <a:rPr lang="sl-SI" sz="2800" b="1" dirty="0">
                <a:solidFill>
                  <a:schemeClr val="tx1"/>
                </a:solidFill>
                <a:latin typeface="Gabriola" panose="04040605051002020D02" pitchFamily="82" charset="0"/>
              </a:rPr>
              <a:t>CENTRU za SOCIALNO </a:t>
            </a: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DELO </a:t>
            </a:r>
            <a:endParaRPr lang="sl-SI" sz="2800" b="1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ROK</a:t>
            </a:r>
            <a:r>
              <a:rPr lang="sl-SI" sz="2800" b="1" u="dbl" dirty="0" smtClean="0">
                <a:latin typeface="Gabriola" panose="04040605051002020D02" pitchFamily="82" charset="0"/>
              </a:rPr>
              <a:t>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za ODDAJO vloge: </a:t>
            </a:r>
            <a:r>
              <a:rPr lang="sl-SI" sz="2800" b="1" dirty="0">
                <a:solidFill>
                  <a:schemeClr val="tx1"/>
                </a:solidFill>
                <a:latin typeface="Gabriola" panose="04040605051002020D02" pitchFamily="82" charset="0"/>
              </a:rPr>
              <a:t>mesec </a:t>
            </a: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AVGUST</a:t>
            </a:r>
            <a:endParaRPr lang="sl-SI" sz="2800" b="1" u="dbl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19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Zoisove </a:t>
            </a:r>
            <a:r>
              <a:rPr lang="sl-SI" sz="4000" b="1" dirty="0">
                <a:solidFill>
                  <a:srgbClr val="7030A0"/>
                </a:solidFill>
                <a:latin typeface="Segoe Script" panose="020B0504020000000003" pitchFamily="34" charset="0"/>
              </a:rPr>
              <a:t>š</a:t>
            </a: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tipendije</a:t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7030A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48655"/>
            <a:ext cx="7992888" cy="5805264"/>
          </a:xfrm>
        </p:spPr>
        <p:txBody>
          <a:bodyPr>
            <a:normAutofit lnSpcReduction="10000"/>
          </a:bodyPr>
          <a:lstStyle/>
          <a:p>
            <a:pPr algn="l"/>
            <a:endParaRPr lang="sl-SI" altLang="sl-SI" sz="3600" b="1" i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NAMENJENA</a:t>
            </a:r>
            <a:r>
              <a:rPr lang="sl-SI" sz="2800" dirty="0" smtClean="0">
                <a:solidFill>
                  <a:srgbClr val="7030A0"/>
                </a:solidFill>
                <a:latin typeface="Gabriola" panose="04040605051002020D02" pitchFamily="82" charset="0"/>
              </a:rPr>
              <a:t> </a:t>
            </a:r>
            <a:r>
              <a:rPr lang="sl-SI" sz="2800" dirty="0">
                <a:solidFill>
                  <a:srgbClr val="7030A0"/>
                </a:solidFill>
                <a:latin typeface="Gabriola" panose="04040605051002020D02" pitchFamily="82" charset="0"/>
              </a:rPr>
              <a:t>: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dijakom kot spodbuda za doseganje izjemnih dosežkov </a:t>
            </a:r>
            <a:endParaRPr lang="sl-SI" sz="2800" dirty="0" smtClean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VLOGA</a:t>
            </a:r>
            <a:r>
              <a:rPr lang="sl-SI" sz="2800" dirty="0">
                <a:solidFill>
                  <a:srgbClr val="7030A0"/>
                </a:solidFill>
                <a:latin typeface="Gabriola" panose="04040605051002020D02" pitchFamily="82" charset="0"/>
              </a:rPr>
              <a:t>: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za dodelitev Zoisove štipendije (Javni </a:t>
            </a:r>
            <a:r>
              <a:rPr lang="sl-SI" sz="28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štipendijski, razvojni, invalidski in preživninski sklad RS)</a:t>
            </a:r>
            <a:endParaRPr lang="sl-SI" sz="2800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 OBJAVA  </a:t>
            </a:r>
            <a:r>
              <a:rPr lang="sl-SI" sz="2800" b="1" u="sng" dirty="0" smtClean="0">
                <a:solidFill>
                  <a:srgbClr val="7030A0"/>
                </a:solidFill>
                <a:latin typeface="Gabriola" panose="04040605051002020D02" pitchFamily="82" charset="0"/>
              </a:rPr>
              <a:t>JAVNEGA RAZPISA </a:t>
            </a:r>
            <a:r>
              <a:rPr lang="sl-SI" sz="28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(najkasneje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do konca </a:t>
            </a:r>
            <a:r>
              <a:rPr lang="sl-SI" sz="28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junija) na spletni strani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</a:rPr>
              <a:t>: </a:t>
            </a:r>
            <a:r>
              <a:rPr lang="sl-SI" sz="2800" dirty="0">
                <a:solidFill>
                  <a:schemeClr val="tx1"/>
                </a:solidFill>
                <a:latin typeface="Gabriola" panose="04040605051002020D02" pitchFamily="82" charset="0"/>
                <a:hlinkClick r:id="rId5"/>
              </a:rPr>
              <a:t>http://www.sklad-kadri.si/si/stipendije/zois</a:t>
            </a:r>
            <a:r>
              <a:rPr lang="sl-SI" sz="2800" dirty="0" smtClean="0">
                <a:solidFill>
                  <a:schemeClr val="tx1"/>
                </a:solidFill>
                <a:latin typeface="Gabriola" panose="04040605051002020D02" pitchFamily="82" charset="0"/>
                <a:hlinkClick r:id="rId5"/>
              </a:rPr>
              <a:t>/</a:t>
            </a:r>
            <a:endParaRPr lang="sl-SI" sz="2800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POGOJI</a:t>
            </a:r>
            <a:r>
              <a:rPr lang="sl-SI" dirty="0" smtClean="0">
                <a:solidFill>
                  <a:srgbClr val="7030A0"/>
                </a:solidFill>
                <a:latin typeface="Gabriola" panose="04040605051002020D02" pitchFamily="82" charset="0"/>
              </a:rPr>
              <a:t>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za pridobitev: </a:t>
            </a:r>
          </a:p>
          <a:p>
            <a:pPr lvl="1" algn="l"/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v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zaključnem razredu OŠ POVPREČNA ocena najmanj </a:t>
            </a:r>
            <a:r>
              <a:rPr lang="sl-SI" b="1" dirty="0">
                <a:solidFill>
                  <a:schemeClr val="tx1"/>
                </a:solidFill>
                <a:latin typeface="Gabriola" panose="04040605051002020D02" pitchFamily="82" charset="0"/>
              </a:rPr>
              <a:t>4,70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 (VSE ocene 9. razreda OŠ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),</a:t>
            </a:r>
            <a:endParaRPr lang="sl-SI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lvl="1" algn="l"/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je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dosegel </a:t>
            </a:r>
            <a:r>
              <a:rPr lang="sl-SI" b="1" dirty="0">
                <a:solidFill>
                  <a:schemeClr val="tx1"/>
                </a:solidFill>
                <a:latin typeface="Gabriola" panose="04040605051002020D02" pitchFamily="82" charset="0"/>
              </a:rPr>
              <a:t>IZJEMEN DOSEŽEK 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iz znanja, raziskovanja, razvoja ali umetnosti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na državnih tekmovanjih, 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…</a:t>
            </a:r>
          </a:p>
          <a:p>
            <a:pPr lvl="1" algn="l"/>
            <a:endParaRPr lang="sl-SI" altLang="sl-SI" b="1" dirty="0" smtClean="0">
              <a:solidFill>
                <a:srgbClr val="7030A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-1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Štipendije za deficitarne poklice</a:t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7030A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792485"/>
            <a:ext cx="7992888" cy="580526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endParaRPr lang="sl-SI" altLang="sl-SI" sz="3600" b="1" i="1" dirty="0" smtClean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u="dbl" dirty="0">
                <a:solidFill>
                  <a:srgbClr val="7030A0"/>
                </a:solidFill>
                <a:latin typeface="Gabriola" panose="04040605051002020D02" pitchFamily="82" charset="0"/>
              </a:rPr>
              <a:t>NAMENJENA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 dijakom, ki se izobražujejo na ravneh izobraževanja opredeljena v politiki štipendiranja</a:t>
            </a:r>
          </a:p>
          <a:p>
            <a:pPr algn="l"/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Štipendijo bodo lahko pridobili </a:t>
            </a:r>
            <a:r>
              <a:rPr lang="sl-SI" b="1" dirty="0">
                <a:solidFill>
                  <a:schemeClr val="tx1"/>
                </a:solidFill>
                <a:latin typeface="Gabriola" panose="04040605051002020D02" pitchFamily="82" charset="0"/>
              </a:rPr>
              <a:t>dijaki 1. letnikov izobraževalnih programov srednjega poklicnega izobraževanja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, ki so navedeni v RAZPISU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.</a:t>
            </a:r>
            <a:endParaRPr lang="sl-SI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u="dbl" dirty="0" smtClean="0">
                <a:solidFill>
                  <a:srgbClr val="7030A0"/>
                </a:solidFill>
                <a:latin typeface="Gabriola" panose="04040605051002020D02" pitchFamily="82" charset="0"/>
              </a:rPr>
              <a:t>MERILA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 za dodelitev (v primeru prevelikega števila vlog):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višja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povprečna ocena v zaključnem razredu osnovne šole,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višja povprečna ocena izbirnih predmetov v zaključnem razredu osnovne šole.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u="dbl" dirty="0">
                <a:solidFill>
                  <a:srgbClr val="7030A0"/>
                </a:solidFill>
                <a:latin typeface="Gabriola" panose="04040605051002020D02" pitchFamily="82" charset="0"/>
              </a:rPr>
              <a:t>ROK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 za 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vložitev vloge: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JAVNI RAZPIS 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(od 15.06.2017 do 20.09.2017)</a:t>
            </a:r>
            <a:endParaRPr lang="sl-SI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u="dbl" dirty="0">
                <a:solidFill>
                  <a:srgbClr val="7030A0"/>
                </a:solidFill>
                <a:latin typeface="Gabriola" panose="04040605051002020D02" pitchFamily="82" charset="0"/>
              </a:rPr>
              <a:t>VLOGA</a:t>
            </a:r>
            <a:r>
              <a:rPr lang="sl-SI" dirty="0">
                <a:solidFill>
                  <a:srgbClr val="7030A0"/>
                </a:solidFill>
                <a:latin typeface="Gabriola" panose="04040605051002020D02" pitchFamily="82" charset="0"/>
              </a:rPr>
              <a:t>: </a:t>
            </a:r>
            <a:r>
              <a:rPr lang="sl-SI" dirty="0">
                <a:solidFill>
                  <a:schemeClr val="tx1"/>
                </a:solidFill>
                <a:latin typeface="Gabriola" panose="04040605051002020D02" pitchFamily="82" charset="0"/>
              </a:rPr>
              <a:t>za dodelitev štipendije za deficitarne poklice (SKLAD</a:t>
            </a:r>
            <a:r>
              <a:rPr lang="sl-SI" dirty="0" smtClean="0">
                <a:solidFill>
                  <a:schemeClr val="tx1"/>
                </a:solidFill>
                <a:latin typeface="Gabriola" panose="04040605051002020D02" pitchFamily="82" charset="0"/>
              </a:rPr>
              <a:t>)</a:t>
            </a:r>
          </a:p>
          <a:p>
            <a:pPr algn="l"/>
            <a:endParaRPr lang="sl-SI" altLang="sl-SI" sz="3600" b="1" i="1" dirty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635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-2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Štipendije za deficitarne poklice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5536" y="1508964"/>
            <a:ext cx="3888432" cy="4944372"/>
          </a:xfrm>
        </p:spPr>
        <p:txBody>
          <a:bodyPr>
            <a:normAutofit fontScale="92500" lnSpcReduction="10000"/>
          </a:bodyPr>
          <a:lstStyle/>
          <a:p>
            <a:r>
              <a:rPr lang="sl-SI" sz="2800" b="1" u="dbl" dirty="0" smtClean="0">
                <a:solidFill>
                  <a:srgbClr val="F030BE"/>
                </a:solidFill>
                <a:latin typeface="Gabriola" panose="04040605051002020D02" pitchFamily="82" charset="0"/>
              </a:rPr>
              <a:t>Razpis </a:t>
            </a:r>
            <a:r>
              <a:rPr lang="sl-SI" sz="2800" b="1" u="dbl" dirty="0">
                <a:solidFill>
                  <a:srgbClr val="F030BE"/>
                </a:solidFill>
                <a:latin typeface="Gabriola" panose="04040605051002020D02" pitchFamily="82" charset="0"/>
              </a:rPr>
              <a:t>programov za šolsko leto </a:t>
            </a:r>
            <a:r>
              <a:rPr lang="sl-SI" sz="2800" b="1" u="dbl" dirty="0" smtClean="0">
                <a:solidFill>
                  <a:srgbClr val="F030BE"/>
                </a:solidFill>
                <a:latin typeface="Gabriola" panose="04040605051002020D02" pitchFamily="82" charset="0"/>
              </a:rPr>
              <a:t>2017/2018:</a:t>
            </a:r>
            <a:endParaRPr lang="sl-SI" sz="2800" b="1" u="dbl" dirty="0">
              <a:solidFill>
                <a:srgbClr val="F030BE"/>
              </a:solidFill>
              <a:latin typeface="Gabriola" panose="04040605051002020D02" pitchFamily="82" charset="0"/>
            </a:endParaRPr>
          </a:p>
          <a:p>
            <a:pPr algn="l"/>
            <a:r>
              <a:rPr lang="sl-SI" sz="2800" dirty="0" smtClean="0">
                <a:solidFill>
                  <a:schemeClr val="tx1"/>
                </a:solidFill>
                <a:latin typeface="Gabriola" panose="04040605051002020D02" pitchFamily="82" charset="0"/>
              </a:rPr>
              <a:t>-</a:t>
            </a: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 kamnosek, 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</a:t>
            </a:r>
            <a:r>
              <a:rPr lang="sl-SI" sz="2800" b="1" dirty="0" err="1" smtClean="0">
                <a:solidFill>
                  <a:schemeClr val="tx1"/>
                </a:solidFill>
                <a:latin typeface="Gabriola" panose="04040605051002020D02" pitchFamily="82" charset="0"/>
              </a:rPr>
              <a:t>mehatronik</a:t>
            </a: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 operater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izdelovalec kov. konstrukcij,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inštalater strojnih inštalacij, 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oblikovalec kovin orodjar,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elektrikar,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</a:t>
            </a:r>
            <a:r>
              <a:rPr lang="sl-SI" sz="2800" b="1" dirty="0" err="1" smtClean="0">
                <a:solidFill>
                  <a:schemeClr val="tx1"/>
                </a:solidFill>
                <a:latin typeface="Gabriola" panose="04040605051002020D02" pitchFamily="82" charset="0"/>
              </a:rPr>
              <a:t>avtokaroserist</a:t>
            </a:r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,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pek, </a:t>
            </a:r>
          </a:p>
          <a:p>
            <a:pPr algn="l"/>
            <a:r>
              <a:rPr lang="sl-SI" sz="28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slaščičar</a:t>
            </a:r>
            <a:r>
              <a:rPr lang="sl-SI" sz="2800" b="1" dirty="0">
                <a:solidFill>
                  <a:schemeClr val="tx1"/>
                </a:solidFill>
                <a:latin typeface="Gabriola" panose="04040605051002020D02" pitchFamily="82" charset="0"/>
              </a:rPr>
              <a:t>, </a:t>
            </a:r>
          </a:p>
          <a:p>
            <a:pPr marL="571500" indent="-571500" algn="l">
              <a:buFontTx/>
              <a:buChar char="-"/>
            </a:pPr>
            <a:endParaRPr lang="sl-SI" sz="2400" dirty="0" smtClean="0"/>
          </a:p>
          <a:p>
            <a:pPr marL="571500" indent="-571500" algn="l">
              <a:buFontTx/>
              <a:buChar char="-"/>
            </a:pPr>
            <a:endParaRPr lang="sl-SI" sz="2400" dirty="0" smtClean="0"/>
          </a:p>
          <a:p>
            <a:pPr marL="571500" indent="-571500" algn="l">
              <a:buFontTx/>
              <a:buChar char="-"/>
            </a:pPr>
            <a:endParaRPr lang="sl-SI" sz="2800" dirty="0" smtClean="0"/>
          </a:p>
          <a:p>
            <a:pPr marL="571500" indent="-571500" algn="l">
              <a:buFontTx/>
              <a:buChar char="-"/>
            </a:pPr>
            <a:endParaRPr lang="sl-SI" sz="2800" dirty="0"/>
          </a:p>
          <a:p>
            <a:pPr algn="l"/>
            <a:endParaRPr lang="sl-SI" altLang="sl-SI" sz="3600" b="1" i="1" dirty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4355976" y="1556792"/>
            <a:ext cx="4680520" cy="511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mesar, 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tapetnik, 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mizar, 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zidar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tesar, 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klepar-krovec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izvajalec </a:t>
            </a:r>
            <a:r>
              <a:rPr lang="sl-SI" sz="2400" b="1" dirty="0" err="1" smtClean="0">
                <a:solidFill>
                  <a:schemeClr val="tx1"/>
                </a:solidFill>
                <a:latin typeface="Gabriola" panose="04040605051002020D02" pitchFamily="82" charset="0"/>
              </a:rPr>
              <a:t>suhomontažne</a:t>
            </a:r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 gradnje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slikopleskar-črkoslikar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pečar-polagalec keramičnih oblog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gozdar</a:t>
            </a:r>
          </a:p>
          <a:p>
            <a:pPr algn="l"/>
            <a:r>
              <a:rPr lang="sl-SI" sz="2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- dimnikar</a:t>
            </a:r>
          </a:p>
          <a:p>
            <a:pPr marL="342900" indent="-342900" algn="l">
              <a:buFontTx/>
              <a:buChar char="-"/>
            </a:pPr>
            <a:endParaRPr lang="sl-SI" sz="2400" dirty="0" smtClean="0"/>
          </a:p>
          <a:p>
            <a:pPr marL="342900" indent="-342900" algn="l">
              <a:buFontTx/>
              <a:buChar char="-"/>
            </a:pPr>
            <a:endParaRPr lang="sl-SI" sz="2400" dirty="0" smtClean="0"/>
          </a:p>
          <a:p>
            <a:pPr marL="342900" indent="-342900" algn="l">
              <a:buFontTx/>
              <a:buChar char="-"/>
            </a:pPr>
            <a:endParaRPr lang="sl-SI" sz="2400" dirty="0" smtClean="0"/>
          </a:p>
          <a:p>
            <a:pPr marL="571500" indent="-571500" algn="l">
              <a:buFontTx/>
              <a:buChar char="-"/>
            </a:pPr>
            <a:endParaRPr lang="sl-SI" sz="2400" dirty="0" smtClean="0"/>
          </a:p>
          <a:p>
            <a:pPr marL="571500" indent="-571500" algn="l">
              <a:buFontTx/>
              <a:buChar char="-"/>
            </a:pPr>
            <a:endParaRPr lang="sl-SI" sz="2800" dirty="0" smtClean="0"/>
          </a:p>
          <a:p>
            <a:pPr marL="571500" indent="-571500" algn="l">
              <a:buFontTx/>
              <a:buChar char="-"/>
            </a:pPr>
            <a:endParaRPr lang="sl-SI" sz="2800" dirty="0" smtClean="0"/>
          </a:p>
          <a:p>
            <a:pPr algn="l"/>
            <a:endParaRPr lang="sl-SI" altLang="sl-SI" sz="3600" b="1" i="1" dirty="0" smtClean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 smtClean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107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-1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105273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Štipendije za deficitarne poklice</a:t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7030A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7992888" cy="580526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sl-SI" b="1" dirty="0" smtClean="0">
              <a:latin typeface="Gabriola" panose="04040605051002020D02" pitchFamily="8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Prejemanje  NE vpliva na višino otroškega dodatka, ne vpliva na višino plačila dohodnine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b="1" dirty="0">
                <a:solidFill>
                  <a:schemeClr val="tx1"/>
                </a:solidFill>
                <a:latin typeface="Gabriola" panose="04040605051002020D02" pitchFamily="82" charset="0"/>
              </a:rPr>
              <a:t>D</a:t>
            </a:r>
            <a:r>
              <a:rPr lang="sl-SI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ijak lahko istočasno prejema  državno štipendijo in štipendijo za deficitarne poklice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sz="3600" b="1" i="1" dirty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507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-1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31640" y="350912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7030A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70616" y="1700808"/>
            <a:ext cx="7992888" cy="4033093"/>
          </a:xfrm>
        </p:spPr>
        <p:txBody>
          <a:bodyPr>
            <a:normAutofit/>
          </a:bodyPr>
          <a:lstStyle/>
          <a:p>
            <a:r>
              <a:rPr lang="sl-SI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»</a:t>
            </a:r>
            <a:r>
              <a:rPr lang="sl-SI" sz="3600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Dajmo vsem svojim otrokom sidro vere,</a:t>
            </a:r>
            <a:endParaRPr lang="sl-SI" sz="3600" b="1" i="1" dirty="0">
              <a:solidFill>
                <a:srgbClr val="F030BE"/>
              </a:solidFill>
              <a:latin typeface="Gabriola" panose="04040605051002020D02" pitchFamily="82" charset="0"/>
            </a:endParaRPr>
          </a:p>
          <a:p>
            <a:r>
              <a:rPr lang="sl-SI" sz="3600" b="1" i="1" dirty="0">
                <a:solidFill>
                  <a:srgbClr val="7030A0"/>
                </a:solidFill>
                <a:latin typeface="Gabriola" panose="04040605051002020D02" pitchFamily="82" charset="0"/>
              </a:rPr>
              <a:t>k</a:t>
            </a:r>
            <a:r>
              <a:rPr lang="sl-SI" sz="3600" b="1" i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rmilo upanja, jadra znanja  in vesla družine.</a:t>
            </a:r>
            <a:endParaRPr lang="sl-SI" sz="3600" b="1" i="1" dirty="0">
              <a:solidFill>
                <a:srgbClr val="7030A0"/>
              </a:solidFill>
              <a:latin typeface="Gabriola" panose="04040605051002020D02" pitchFamily="82" charset="0"/>
            </a:endParaRPr>
          </a:p>
          <a:p>
            <a:r>
              <a:rPr lang="sl-SI" sz="3600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S tem si bodo pomagali, </a:t>
            </a:r>
          </a:p>
          <a:p>
            <a:r>
              <a:rPr lang="sl-SI" sz="3600" b="1" i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ko bo morje  življenja razburkal vihar.</a:t>
            </a:r>
          </a:p>
          <a:p>
            <a:r>
              <a:rPr lang="sl-SI" sz="3600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(</a:t>
            </a:r>
            <a:r>
              <a:rPr lang="sl-SI" sz="3600" b="1" i="1" dirty="0" err="1" smtClean="0">
                <a:solidFill>
                  <a:srgbClr val="F030BE"/>
                </a:solidFill>
                <a:latin typeface="Gabriola" panose="04040605051002020D02" pitchFamily="82" charset="0"/>
              </a:rPr>
              <a:t>Marian</a:t>
            </a:r>
            <a:r>
              <a:rPr lang="sl-SI" sz="3600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 Wright  </a:t>
            </a:r>
            <a:r>
              <a:rPr lang="sl-SI" sz="3600" b="1" i="1" dirty="0" err="1" smtClean="0">
                <a:solidFill>
                  <a:srgbClr val="F030BE"/>
                </a:solidFill>
                <a:latin typeface="Gabriola" panose="04040605051002020D02" pitchFamily="82" charset="0"/>
              </a:rPr>
              <a:t>Edelman</a:t>
            </a:r>
            <a:r>
              <a:rPr lang="sl-SI" sz="3600" b="1" i="1" dirty="0" smtClean="0">
                <a:solidFill>
                  <a:srgbClr val="F030BE"/>
                </a:solidFill>
                <a:latin typeface="Gabriola" panose="04040605051002020D02" pitchFamily="82" charset="0"/>
              </a:rPr>
              <a:t>)</a:t>
            </a:r>
            <a:endParaRPr lang="sl-SI" sz="3600" b="1" i="1" dirty="0">
              <a:solidFill>
                <a:srgbClr val="F030BE"/>
              </a:solidFill>
              <a:latin typeface="Gabriola" panose="04040605051002020D02" pitchFamily="82" charset="0"/>
            </a:endParaRPr>
          </a:p>
          <a:p>
            <a:pPr algn="l"/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sz="3600" b="1" i="1" dirty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1403648" y="1143000"/>
            <a:ext cx="7992888" cy="580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sl-SI" b="1" dirty="0" smtClean="0">
              <a:latin typeface="Gabriola" panose="04040605051002020D02" pitchFamily="8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2400" dirty="0" smtClean="0">
              <a:latin typeface="Gabriola" panose="04040605051002020D02" pitchFamily="82" charset="0"/>
            </a:endParaRPr>
          </a:p>
          <a:p>
            <a:pPr algn="l"/>
            <a:endParaRPr lang="sl-SI" dirty="0" smtClean="0">
              <a:latin typeface="Gabriola" panose="04040605051002020D02" pitchFamily="82" charset="0"/>
            </a:endParaRPr>
          </a:p>
          <a:p>
            <a:pPr algn="l"/>
            <a:endParaRPr lang="sl-SI" altLang="sl-SI" sz="3600" b="1" i="1" dirty="0" smtClean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 smtClean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4477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251520" y="188640"/>
            <a:ext cx="9283585" cy="5517232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31640" y="350912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7030A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7030A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111399"/>
            <a:ext cx="7992888" cy="5805264"/>
          </a:xfrm>
        </p:spPr>
        <p:txBody>
          <a:bodyPr>
            <a:normAutofit/>
          </a:bodyPr>
          <a:lstStyle/>
          <a:p>
            <a:endParaRPr lang="sl-SI" dirty="0">
              <a:latin typeface="Gabriola" panose="04040605051002020D02" pitchFamily="82" charset="0"/>
            </a:endParaRPr>
          </a:p>
          <a:p>
            <a:endParaRPr lang="sl-SI" dirty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1403648" y="1143000"/>
            <a:ext cx="7992888" cy="580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sl-SI" b="1" dirty="0" smtClean="0">
              <a:latin typeface="Gabriola" panose="04040605051002020D02" pitchFamily="8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2400" dirty="0" smtClean="0">
              <a:latin typeface="Gabriola" panose="04040605051002020D02" pitchFamily="82" charset="0"/>
            </a:endParaRPr>
          </a:p>
          <a:p>
            <a:pPr algn="l"/>
            <a:endParaRPr lang="sl-SI" dirty="0" smtClean="0">
              <a:latin typeface="Gabriola" panose="04040605051002020D02" pitchFamily="82" charset="0"/>
            </a:endParaRPr>
          </a:p>
          <a:p>
            <a:pPr algn="l"/>
            <a:endParaRPr lang="sl-SI" altLang="sl-SI" sz="3600" b="1" i="1" dirty="0" smtClean="0">
              <a:solidFill>
                <a:srgbClr val="92D05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l-SI" dirty="0" smtClean="0">
              <a:latin typeface="Gabriola" panose="04040605051002020D02" pitchFamily="82" charset="0"/>
            </a:endParaRPr>
          </a:p>
          <a:p>
            <a:pPr algn="l"/>
            <a:endParaRPr lang="sl-SI" altLang="sl-SI" b="1" dirty="0" smtClean="0">
              <a:solidFill>
                <a:schemeClr val="tx1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altLang="sl-SI" b="1" i="1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179512" y="1340768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sl-SI" altLang="sl-SI" sz="2400" b="1" dirty="0">
                <a:solidFill>
                  <a:srgbClr val="F030B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Barbara </a:t>
            </a:r>
            <a:r>
              <a:rPr lang="sl-SI" altLang="sl-SI" sz="2400" b="1" dirty="0" err="1">
                <a:solidFill>
                  <a:srgbClr val="F030B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Coloroso</a:t>
            </a:r>
            <a:r>
              <a:rPr lang="sl-SI" altLang="sl-SI" sz="2400" b="1" dirty="0">
                <a:solidFill>
                  <a:srgbClr val="F030B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br>
              <a:rPr lang="sl-SI" altLang="sl-SI" sz="2400" b="1" dirty="0">
                <a:solidFill>
                  <a:srgbClr val="F030B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sl-SI" altLang="sl-SI" sz="2400" b="1" dirty="0">
                <a:solidFill>
                  <a:srgbClr val="F030B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OTROCI SO TEGA VREDNI</a:t>
            </a:r>
            <a:endParaRPr lang="sl-SI" altLang="sl-SI" sz="2400" b="1" dirty="0" smtClean="0">
              <a:solidFill>
                <a:srgbClr val="F030BE"/>
              </a:solidFill>
              <a:latin typeface="Bradley Hand ITC" panose="03070402050302030203" pitchFamily="66" charset="0"/>
              <a:ea typeface="Calibri" pitchFamily="34" charset="0"/>
              <a:cs typeface="Calibri" pitchFamily="34" charset="0"/>
            </a:endParaRPr>
          </a:p>
          <a:p>
            <a:pPr algn="ctr">
              <a:lnSpc>
                <a:spcPct val="70000"/>
              </a:lnSpc>
            </a:pPr>
            <a:endParaRPr lang="sl-SI" altLang="sl-SI" sz="3600" b="1" dirty="0">
              <a:latin typeface="Bradley Hand ITC" panose="03070402050302030203" pitchFamily="66" charset="0"/>
              <a:ea typeface="Calibri" pitchFamily="34" charset="0"/>
              <a:cs typeface="Calibri" pitchFamily="34" charset="0"/>
            </a:endParaRPr>
          </a:p>
          <a:p>
            <a:pPr algn="ctr">
              <a:lnSpc>
                <a:spcPct val="70000"/>
              </a:lnSpc>
            </a:pPr>
            <a:r>
              <a:rPr lang="sl-SI" altLang="sl-SI" sz="3600" b="1" dirty="0" smtClean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KLJU</a:t>
            </a:r>
            <a:r>
              <a:rPr lang="sl-SI" altLang="sl-SI" sz="2800" dirty="0" smtClean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Č</a:t>
            </a:r>
            <a:r>
              <a:rPr lang="sl-SI" altLang="sl-SI" sz="3600" b="1" dirty="0" smtClean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NA </a:t>
            </a: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ŽIVLJENJSKA SPORO</a:t>
            </a:r>
            <a:r>
              <a:rPr lang="sl-SI" altLang="sl-SI" sz="2800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Č</a:t>
            </a: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ILA</a:t>
            </a:r>
            <a:r>
              <a:rPr lang="sl-SI" altLang="sl-SI" sz="3600" b="1" dirty="0" smtClean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algn="ctr">
              <a:lnSpc>
                <a:spcPct val="70000"/>
              </a:lnSpc>
            </a:pPr>
            <a:endParaRPr lang="sl-SI" altLang="sl-SI" sz="3600" b="1" dirty="0">
              <a:solidFill>
                <a:srgbClr val="7030A0"/>
              </a:solidFill>
              <a:latin typeface="Bradley Hand ITC" panose="03070402050302030203" pitchFamily="66" charset="0"/>
              <a:ea typeface="Calibri" pitchFamily="34" charset="0"/>
              <a:cs typeface="Calibri" pitchFamily="34" charset="0"/>
            </a:endParaRP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Verjamem vate!</a:t>
            </a: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Zaupam ti!</a:t>
            </a: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Vem, da zmoreš!</a:t>
            </a: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Rad ti prisluhnem!</a:t>
            </a: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Mislim nate!</a:t>
            </a:r>
          </a:p>
          <a:p>
            <a:pPr algn="ctr">
              <a:lnSpc>
                <a:spcPct val="70000"/>
              </a:lnSpc>
            </a:pPr>
            <a:r>
              <a:rPr lang="sl-SI" altLang="sl-SI" sz="3600" b="1" dirty="0">
                <a:solidFill>
                  <a:srgbClr val="7030A0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Veliko mi pomeniš!</a:t>
            </a:r>
          </a:p>
          <a:p>
            <a:pPr algn="ctr">
              <a:lnSpc>
                <a:spcPct val="70000"/>
              </a:lnSpc>
            </a:pPr>
            <a:endParaRPr lang="sl-SI" altLang="sl-SI" sz="3600" b="1" dirty="0">
              <a:latin typeface="Bradley Hand ITC" panose="03070402050302030203" pitchFamily="66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70000"/>
              </a:lnSpc>
            </a:pPr>
            <a:r>
              <a:rPr lang="sl-SI" altLang="sl-SI" sz="3600" b="1" u="sng" dirty="0">
                <a:solidFill>
                  <a:srgbClr val="058905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NIKOLI SE NE </a:t>
            </a:r>
            <a:r>
              <a:rPr lang="sl-SI" altLang="sl-SI" sz="3600" b="1" u="sng" dirty="0" smtClean="0">
                <a:solidFill>
                  <a:srgbClr val="058905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NEHAJMO </a:t>
            </a:r>
            <a:r>
              <a:rPr lang="sl-SI" altLang="sl-SI" sz="3600" b="1" u="sng" dirty="0">
                <a:solidFill>
                  <a:srgbClr val="058905"/>
                </a:solidFill>
                <a:latin typeface="Bradley Hand ITC" panose="03070402050302030203" pitchFamily="66" charset="0"/>
                <a:ea typeface="Calibri" pitchFamily="34" charset="0"/>
                <a:cs typeface="Calibri" pitchFamily="34" charset="0"/>
              </a:rPr>
              <a:t>POGOVARJATI!!!</a:t>
            </a:r>
          </a:p>
        </p:txBody>
      </p:sp>
    </p:spTree>
    <p:extLst>
      <p:ext uri="{BB962C8B-B14F-4D97-AF65-F5344CB8AC3E}">
        <p14:creationId xmlns:p14="http://schemas.microsoft.com/office/powerpoint/2010/main" val="11829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5040560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Vpis v SŠ: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92888" cy="5805264"/>
          </a:xfrm>
        </p:spPr>
        <p:txBody>
          <a:bodyPr>
            <a:normAutofit lnSpcReduction="10000"/>
          </a:bodyPr>
          <a:lstStyle/>
          <a:p>
            <a:r>
              <a:rPr lang="sl-SI" altLang="sl-SI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Stanje prijav po 10. maju – po koncu prenosov:</a:t>
            </a:r>
          </a:p>
          <a:p>
            <a:pPr algn="l"/>
            <a:r>
              <a:rPr lang="sl-SI" altLang="sl-SI" b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Gimnazija Celje-Center</a:t>
            </a:r>
          </a:p>
          <a:p>
            <a:pPr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Gimnazija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(112 mest/130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117-ni bilo omejitve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 smtClean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Predšolska vzgoja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(84 mest/105 vpisanih 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86-omejitev 142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 smtClean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Umetniška </a:t>
            </a:r>
            <a:r>
              <a:rPr lang="sl-SI" altLang="sl-SI" b="1" u="sng" dirty="0" err="1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gim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. – Lik. smer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(28 mest/32 vpisanih  -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lani-omejitev 150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sl-SI" altLang="sl-SI" b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1. gimnazija v Celju</a:t>
            </a: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Gimnazija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(140 mest/161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148-ni bilo omejitve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b="1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Gimnazija, športni oddelek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(18 mest/22 vpisanih – </a:t>
            </a:r>
          </a:p>
          <a:p>
            <a:pPr lvl="1" algn="l">
              <a:lnSpc>
                <a:spcPct val="90000"/>
              </a:lnSpc>
            </a:pP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176 točk iz ocen in športnega dosežka, NPZ 128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sl-SI" altLang="sl-SI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altLang="sl-SI" sz="2800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12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5040560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Vpis v SŠ: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92888" cy="580526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sl-SI" altLang="sl-SI" b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Srednja </a:t>
            </a:r>
            <a:r>
              <a:rPr lang="sl-SI" altLang="sl-SI" b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zdravstvena šola Celje</a:t>
            </a:r>
            <a:endParaRPr lang="sl-SI" altLang="sl-SI" u="sng" dirty="0">
              <a:solidFill>
                <a:srgbClr val="7030A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Kozmetični tehnik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mest/67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123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Bolničar-negovalec</a:t>
            </a: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(52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mest/64 vpisanih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101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Zdravstvena nega</a:t>
            </a: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(140 mest/151 vpisanih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121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sl-SI" altLang="sl-SI" b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Šolski center Celje - </a:t>
            </a:r>
            <a:r>
              <a:rPr lang="sl-SI" altLang="sl-SI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Srednja šola za strojništvo in </a:t>
            </a:r>
            <a:r>
              <a:rPr lang="sl-SI" altLang="sl-SI" b="1" i="1" u="sng" dirty="0" err="1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mehatroniko</a:t>
            </a:r>
            <a:endParaRPr lang="sl-SI" altLang="sl-SI" b="1" i="1" u="sng" dirty="0">
              <a:solidFill>
                <a:srgbClr val="7030A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sl-SI" altLang="sl-SI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l-SI" altLang="sl-SI" b="1" i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sl-SI" altLang="sl-SI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medije</a:t>
            </a: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Strojni tehnik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mest/58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122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err="1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Mehatronik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operater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(26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mest/29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113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točk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Medijski tehnik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mest/70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118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točk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Tehnik </a:t>
            </a:r>
            <a:r>
              <a:rPr lang="sl-SI" altLang="sl-SI" b="1" u="sng" dirty="0" err="1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mehatronike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(28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mest/34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144 točk, NPZ 107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88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5040560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Vpis v SŠ</a:t>
            </a:r>
            <a:r>
              <a:rPr lang="sl-SI" sz="4000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:</a:t>
            </a:r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92888" cy="580526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90000"/>
              </a:lnSpc>
            </a:pPr>
            <a:r>
              <a:rPr lang="sl-SI" altLang="sl-SI" b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Šolski center Celje – </a:t>
            </a:r>
            <a:r>
              <a:rPr lang="sl-SI" altLang="sl-SI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Srednja šola za kemijo, elektrotehniko in računalništvo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Elektrotehnik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mest/57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117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točk</a:t>
            </a:r>
            <a:r>
              <a:rPr lang="sl-SI" altLang="sl-SI" dirty="0">
                <a:solidFill>
                  <a:srgbClr val="AB699D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Tehnik računalništva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(56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mest/67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109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točk</a:t>
            </a:r>
            <a:r>
              <a:rPr lang="sl-SI" altLang="sl-SI" dirty="0">
                <a:solidFill>
                  <a:srgbClr val="AB699D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Kemijski tehnik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(28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mest/32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149 točk, NPZ 111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sl-SI" altLang="sl-SI" sz="3600" b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Šolski </a:t>
            </a:r>
            <a:r>
              <a:rPr lang="sl-SI" altLang="sl-SI" sz="3600" b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center Celje – </a:t>
            </a:r>
            <a:r>
              <a:rPr lang="sl-SI" altLang="sl-SI" sz="3600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Srednja šola za storitvene dejavnosti in logistiko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Frizer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(78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mest/99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97 točk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err="1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Avtoserviser</a:t>
            </a:r>
            <a:r>
              <a:rPr lang="sl-SI" altLang="sl-SI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(52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mest/55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ni bilo omejitev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sl-SI" altLang="sl-SI" sz="3600" b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Šolski center </a:t>
            </a:r>
            <a:r>
              <a:rPr lang="sl-SI" altLang="sl-SI" sz="3600" b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Šentjur– </a:t>
            </a:r>
            <a:r>
              <a:rPr lang="sl-SI" altLang="sl-SI" sz="3600" b="1" i="1" u="sng" dirty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Srednja </a:t>
            </a:r>
            <a:r>
              <a:rPr lang="sl-SI" altLang="sl-SI" sz="3600" b="1" i="1" u="sng" dirty="0" smtClean="0">
                <a:solidFill>
                  <a:srgbClr val="7030A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poklicna in strokovna šola</a:t>
            </a:r>
            <a:endParaRPr lang="sl-SI" altLang="sl-SI" sz="3600" b="1" i="1" u="sng" dirty="0">
              <a:solidFill>
                <a:srgbClr val="7030A0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Mehanik kmetijskih in delovnih strojev 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(26 mest/28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</a:t>
            </a:r>
            <a:r>
              <a:rPr lang="sl-SI" altLang="sl-SI" dirty="0" smtClean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ni bilo omejitve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b="1" u="sng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Pomočnik v biotehniki in oskrbi</a:t>
            </a:r>
            <a:r>
              <a:rPr lang="sl-SI" altLang="sl-SI" dirty="0" smtClean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(16 mest/19 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vpisanih – </a:t>
            </a:r>
            <a:r>
              <a:rPr lang="sl-SI" altLang="sl-SI" dirty="0">
                <a:solidFill>
                  <a:srgbClr val="FF0000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lani ni bilo omejitev</a:t>
            </a:r>
            <a:r>
              <a:rPr lang="sl-SI" altLang="sl-SI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l">
              <a:lnSpc>
                <a:spcPct val="90000"/>
              </a:lnSpc>
            </a:pPr>
            <a:endParaRPr lang="sl-SI" altLang="sl-SI" dirty="0">
              <a:solidFill>
                <a:srgbClr val="058905"/>
              </a:solidFill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2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sz="4000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Vpis v SŠ, ki imajo omejitev</a:t>
            </a:r>
            <a:r>
              <a:rPr lang="sl-SI" sz="4000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:</a:t>
            </a:r>
            <a:br>
              <a:rPr lang="sl-SI" sz="4000" dirty="0" smtClean="0">
                <a:solidFill>
                  <a:srgbClr val="F030BE"/>
                </a:solidFill>
                <a:latin typeface="Segoe Script" panose="020B0504020000000003" pitchFamily="34" charset="0"/>
              </a:rPr>
            </a:br>
            <a:endParaRPr lang="sl-SI" sz="4000" dirty="0">
              <a:solidFill>
                <a:srgbClr val="F030BE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92888" cy="5805264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endParaRPr lang="sl-SI" altLang="sl-SI" sz="2600" b="1" dirty="0" smtClean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600" b="1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Šole</a:t>
            </a:r>
            <a:r>
              <a:rPr lang="sl-SI" altLang="sl-SI" sz="26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, ki imajo omejitev vpisa, upoštevajo:</a:t>
            </a:r>
          </a:p>
          <a:p>
            <a:pPr>
              <a:lnSpc>
                <a:spcPct val="80000"/>
              </a:lnSpc>
            </a:pPr>
            <a:r>
              <a:rPr lang="sl-SI" altLang="sl-SI" sz="2600" b="1" u="sng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zaključne ocene obveznih predmetov  </a:t>
            </a:r>
            <a:r>
              <a:rPr lang="sl-SI" altLang="sl-SI" sz="26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iz 7., 8. in 9. razreda, </a:t>
            </a:r>
          </a:p>
          <a:p>
            <a:pPr algn="l">
              <a:lnSpc>
                <a:spcPct val="80000"/>
              </a:lnSpc>
            </a:pPr>
            <a:endParaRPr lang="sl-SI" altLang="sl-SI" sz="2600" b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600" b="1" dirty="0">
                <a:solidFill>
                  <a:srgbClr val="FF0066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Skupaj učenec lahko dobi največ 175 točk.</a:t>
            </a:r>
            <a:r>
              <a:rPr lang="sl-SI" altLang="sl-SI" sz="2600" b="1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sl-SI" altLang="sl-SI" sz="2600" b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Za učence, ki se želijo vpisati v program</a:t>
            </a:r>
            <a:r>
              <a:rPr lang="sl-SI" altLang="sl-SI" sz="2600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sz="2600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Umetniška gimnazija,</a:t>
            </a:r>
            <a:r>
              <a:rPr lang="sl-SI" altLang="sl-SI" sz="2600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se za izbiro med njimi uporabijo enaka merila </a:t>
            </a:r>
            <a:r>
              <a:rPr lang="sl-SI" altLang="sl-SI" sz="2600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uspešno opravljen preizkus nadarjenosti.</a:t>
            </a:r>
          </a:p>
          <a:p>
            <a:pPr algn="l">
              <a:lnSpc>
                <a:spcPct val="80000"/>
              </a:lnSpc>
            </a:pPr>
            <a:endParaRPr lang="sl-SI" altLang="sl-SI" sz="2600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Za izbiro med učenci, ki se vpisujejo v program Gimnazija,</a:t>
            </a:r>
            <a:r>
              <a:rPr lang="sl-SI" altLang="sl-SI" sz="2600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sz="2600" b="1" u="sng" dirty="0">
                <a:solidFill>
                  <a:srgbClr val="058905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športni oddelek,</a:t>
            </a:r>
            <a:r>
              <a:rPr lang="sl-SI" altLang="sl-SI" sz="2600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se uporabijo enaka merila </a:t>
            </a:r>
            <a:r>
              <a:rPr lang="sl-SI" altLang="sl-SI" sz="2600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športni dosežki: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za pridobljen status športnika A se prišteje 10 točk in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altLang="sl-SI" sz="2600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za pridobljen status športnika B se prišteje 5 točk.</a:t>
            </a: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348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9877" y="16421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66060" cy="896974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Izračun točk za vpis v SŠ </a:t>
            </a:r>
            <a:endParaRPr lang="sl-SI" dirty="0">
              <a:solidFill>
                <a:srgbClr val="F030BE"/>
              </a:solidFill>
              <a:latin typeface="Gabriola" panose="04040605051002020D02" pitchFamily="82" charset="0"/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304756"/>
              </p:ext>
            </p:extLst>
          </p:nvPr>
        </p:nvGraphicFramePr>
        <p:xfrm>
          <a:off x="1907704" y="908720"/>
          <a:ext cx="6118787" cy="5704308"/>
        </p:xfrm>
        <a:graphic>
          <a:graphicData uri="http://schemas.openxmlformats.org/drawingml/2006/table">
            <a:tbl>
              <a:tblPr firstRow="1" bandRow="1">
                <a:effectLst>
                  <a:outerShdw blurRad="977900" dist="50800" dir="5400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043580"/>
                <a:gridCol w="1350436"/>
                <a:gridCol w="1350436"/>
                <a:gridCol w="1374335"/>
              </a:tblGrid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razred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razred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razred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točke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točke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točke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slovenščina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matematika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tuji jezik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likovna vzgoja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glasbena vzgoja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geografija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zgodovina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držav. vzg. in etika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fizika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kemija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biologija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naravoslovje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 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tehnika in tehnologija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 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športna vzgoja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SKUPAJ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  <a:tr h="3169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030B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SKUPAJ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briola" panose="04040605051002020D02" pitchFamily="8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briola" panose="04040605051002020D02" pitchFamily="8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3" marB="0" anchor="b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030B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3" marB="0" anchor="b" horzOverflow="overflow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1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Rezultati NPZ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4613" y="1628800"/>
            <a:ext cx="8064896" cy="38884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Če se v prvem </a:t>
            </a:r>
            <a:r>
              <a:rPr lang="sl-SI" altLang="sl-SI" dirty="0" smtClean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(oziroma drugem) </a:t>
            </a:r>
            <a:r>
              <a:rPr lang="sl-SI" altLang="sl-SI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krogu izbirnega postopka na spodnji meji razvrsti več kandidatov z istim številom točk, se izbira med njimi opravi na podlagi točk, doseženih na nacionalnih preizkusih znanja iz </a:t>
            </a:r>
            <a:r>
              <a:rPr lang="sl-SI" altLang="sl-SI" dirty="0">
                <a:solidFill>
                  <a:srgbClr val="F030BE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slovenščine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sl-SI" altLang="sl-SI" dirty="0">
                <a:solidFill>
                  <a:srgbClr val="F030BE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matematike</a:t>
            </a:r>
            <a:r>
              <a:rPr lang="sl-SI" altLang="sl-SI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l">
              <a:lnSpc>
                <a:spcPct val="80000"/>
              </a:lnSpc>
            </a:pPr>
            <a:endParaRPr lang="sl-SI" altLang="sl-SI" b="1" dirty="0">
              <a:latin typeface="Gabriola" panose="04040605051002020D02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sl-SI" altLang="sl-SI" b="1" dirty="0"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l-SI" altLang="sl-SI" sz="3600" b="1" dirty="0">
                <a:solidFill>
                  <a:schemeClr val="tx1"/>
                </a:solidFill>
                <a:latin typeface="Gabriola" panose="04040605051002020D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Če boste imeli kakršnakoli vprašanja, se obrnite na svetovalno službo izbrane srednje šole!</a:t>
            </a: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511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9712" y="-243408"/>
            <a:ext cx="6851650" cy="1143000"/>
          </a:xfrm>
        </p:spPr>
        <p:txBody>
          <a:bodyPr/>
          <a:lstStyle/>
          <a:p>
            <a:r>
              <a:rPr lang="sl-SI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Postopek vpisa v SŠ</a:t>
            </a:r>
            <a:endParaRPr lang="sl-SI" dirty="0">
              <a:solidFill>
                <a:srgbClr val="F030BE"/>
              </a:solidFill>
              <a:latin typeface="Gabriola" panose="04040605051002020D02" pitchFamily="82" charset="0"/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023412"/>
              </p:ext>
            </p:extLst>
          </p:nvPr>
        </p:nvGraphicFramePr>
        <p:xfrm>
          <a:off x="0" y="495834"/>
          <a:ext cx="9252520" cy="633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4729"/>
                <a:gridCol w="2757791"/>
              </a:tblGrid>
              <a:tr h="369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030BE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Razdelitev zaključnih spričeval učencem 9. razredov 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030BE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030BE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15. 6. 2017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2311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Objava omejitev vpisa (internet)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30.5.2017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308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Obveščanje učencev o omejitvi vpisa (po pošti)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6.6.2017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12259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PRINAŠANJE DOKUMENTOV (spričevalo) za vpis na srednje šole ter vpis na šolah brez omejitve.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POZABITE NA OSEBNI DOKUMENT!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 15. 6. 2017 do 17</a:t>
                      </a: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6. 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312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Vpis oz. izvedba 1. kroga izbirnega postopka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 19.6  do 22.6.2017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12259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Objava spodnjih mej 1. kroga izbirnega postopka na internetu ter objava rezultatov  1. kroga in seznanitev kandidatov, ki niso bili uspešni z možnostmi v 2. krogu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22.6. in 23. 6. 2017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404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Prijava kandidatov za 2. krog izbirnega postopka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27. 6. 2017 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3378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Objava rezultatov 2. kroga izbirnega postopka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30. 6. 2017   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4151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Vpis kandidatov, ki so bili uspešni v 2. krogu izbirnega postopka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4. 7. 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3484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Objava prostih mest za vpis, ki imajo še prosta mesta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1. 7. 2017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  <a:tr h="4715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Vpis na srednjih šolah, ki imajo še prosta mesta</a:t>
                      </a:r>
                      <a:endParaRPr kumimoji="0" lang="sl-SI" altLang="sl-SI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91436" marR="91436" marT="45714" marB="45714" horzOverflow="overflow"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briola" panose="04040605051002020D02" pitchFamily="8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31. 8. 2017</a:t>
                      </a:r>
                    </a:p>
                  </a:txBody>
                  <a:tcPr marL="91436" marR="91436" marT="45714" marB="45714" horzOverflow="overflow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ith lighter evenings summer vacation generally means a later bedtime for kids, here's 5 fun ideas for families with young kids to spend quality time together on the summer evenings we're planning #3 tonight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0125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 bwMode="auto">
          <a:xfrm>
            <a:off x="0" y="0"/>
            <a:ext cx="9134123" cy="6901335"/>
          </a:xfrm>
          <a:prstGeom prst="rect">
            <a:avLst/>
          </a:prstGeom>
          <a:ln>
            <a:noFill/>
          </a:ln>
          <a:effectLst>
            <a:outerShdw blurRad="1270000" dist="1917700" dir="16380000" algn="ctr" rotWithShape="0">
              <a:schemeClr val="bg1">
                <a:alpha val="0"/>
              </a:scheme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984776" cy="792088"/>
          </a:xfrm>
        </p:spPr>
        <p:txBody>
          <a:bodyPr>
            <a:normAutofit fontScale="90000"/>
          </a:bodyPr>
          <a:lstStyle/>
          <a:p>
            <a: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r>
              <a:rPr lang="sl-SI" b="1" dirty="0" smtClean="0">
                <a:solidFill>
                  <a:srgbClr val="F030BE"/>
                </a:solidFill>
                <a:latin typeface="Segoe Script" panose="020B0504020000000003" pitchFamily="34" charset="0"/>
              </a:rPr>
              <a:t>Štipendije</a:t>
            </a:r>
            <a: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  <a:t/>
            </a:r>
            <a:br>
              <a:rPr lang="sl-SI" sz="4000" b="1" dirty="0" smtClean="0">
                <a:solidFill>
                  <a:srgbClr val="92D050"/>
                </a:solidFill>
                <a:latin typeface="Segoe Script" panose="020B0504020000000003" pitchFamily="34" charset="0"/>
              </a:rPr>
            </a:br>
            <a:endParaRPr lang="sl-SI" sz="4000" b="1" dirty="0">
              <a:solidFill>
                <a:srgbClr val="92D05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92888" cy="5805264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r>
              <a:rPr lang="sl-SI" b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KADROVSKE</a:t>
            </a:r>
          </a:p>
          <a:p>
            <a:pPr marL="285750" indent="-285750" algn="l">
              <a:buFontTx/>
              <a:buChar char="-"/>
            </a:pPr>
            <a:r>
              <a:rPr lang="sl-SI" b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DRŽAVNE</a:t>
            </a:r>
            <a:r>
              <a:rPr lang="sl-SI" b="1" dirty="0">
                <a:solidFill>
                  <a:srgbClr val="7030A0"/>
                </a:solidFill>
                <a:latin typeface="Gabriola" panose="04040605051002020D02" pitchFamily="82" charset="0"/>
              </a:rPr>
              <a:t>,</a:t>
            </a:r>
          </a:p>
          <a:p>
            <a:pPr marL="285750" indent="-285750" algn="l">
              <a:buFontTx/>
              <a:buChar char="-"/>
            </a:pPr>
            <a:r>
              <a:rPr lang="sl-SI" b="1" dirty="0">
                <a:solidFill>
                  <a:srgbClr val="7030A0"/>
                </a:solidFill>
                <a:latin typeface="Gabriola" panose="04040605051002020D02" pitchFamily="82" charset="0"/>
              </a:rPr>
              <a:t>ZOISOVE,</a:t>
            </a:r>
          </a:p>
          <a:p>
            <a:pPr marL="285750" indent="-285750" algn="l">
              <a:buFontTx/>
              <a:buChar char="-"/>
            </a:pPr>
            <a:r>
              <a:rPr lang="sl-SI" b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štipendije </a:t>
            </a:r>
            <a:r>
              <a:rPr lang="sl-SI" b="1" dirty="0">
                <a:solidFill>
                  <a:srgbClr val="7030A0"/>
                </a:solidFill>
                <a:latin typeface="Gabriola" panose="04040605051002020D02" pitchFamily="82" charset="0"/>
              </a:rPr>
              <a:t>za DEFICITARNE POKLICE,</a:t>
            </a:r>
          </a:p>
          <a:p>
            <a:pPr marL="285750" indent="-285750" algn="l">
              <a:buFontTx/>
              <a:buChar char="-"/>
            </a:pPr>
            <a:r>
              <a:rPr lang="pl-PL" b="1" dirty="0">
                <a:solidFill>
                  <a:srgbClr val="7030A0"/>
                </a:solidFill>
                <a:latin typeface="Gabriola" panose="04040605051002020D02" pitchFamily="82" charset="0"/>
              </a:rPr>
              <a:t>štipendije za SLOVENCE v ZAMEJSTVU in po svetu,</a:t>
            </a:r>
          </a:p>
          <a:p>
            <a:pPr marL="285750" indent="-285750" algn="l">
              <a:buFontTx/>
              <a:buChar char="-"/>
            </a:pPr>
            <a:r>
              <a:rPr lang="pl-PL" b="1" dirty="0">
                <a:solidFill>
                  <a:srgbClr val="7030A0"/>
                </a:solidFill>
                <a:latin typeface="Gabriola" panose="04040605051002020D02" pitchFamily="82" charset="0"/>
              </a:rPr>
              <a:t>štipendije Ad FUTURA (spodbujanje mednarodnega izobraževanja)</a:t>
            </a:r>
            <a:endParaRPr lang="sl-SI" b="1" dirty="0">
              <a:solidFill>
                <a:srgbClr val="7030A0"/>
              </a:solidFill>
              <a:latin typeface="Gabriola" panose="04040605051002020D02" pitchFamily="82" charset="0"/>
            </a:endParaRPr>
          </a:p>
          <a:p>
            <a:pPr algn="l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9399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3323</TotalTime>
  <Words>1087</Words>
  <Application>Microsoft Office PowerPoint</Application>
  <PresentationFormat>Diaprojekcija na zaslonu (4:3)</PresentationFormat>
  <Paragraphs>288</Paragraphs>
  <Slides>17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18" baseType="lpstr">
      <vt:lpstr>Officeova tema</vt:lpstr>
      <vt:lpstr>Roditeljski sestanek  9. razred maj 2017</vt:lpstr>
      <vt:lpstr> Vpis v SŠ: </vt:lpstr>
      <vt:lpstr> Vpis v SŠ: </vt:lpstr>
      <vt:lpstr> Vpis v SŠ: </vt:lpstr>
      <vt:lpstr> Vpis v SŠ, ki imajo omejitev: </vt:lpstr>
      <vt:lpstr>Izračun točk za vpis v SŠ </vt:lpstr>
      <vt:lpstr> Rezultati NPZ </vt:lpstr>
      <vt:lpstr>Postopek vpisa v SŠ</vt:lpstr>
      <vt:lpstr> Štipendije </vt:lpstr>
      <vt:lpstr> Kadrovske štipendije </vt:lpstr>
      <vt:lpstr> Državne štipendije </vt:lpstr>
      <vt:lpstr> Zoisove štipendije </vt:lpstr>
      <vt:lpstr> Štipendije za deficitarne poklice </vt:lpstr>
      <vt:lpstr> Štipendije za deficitarne poklice </vt:lpstr>
      <vt:lpstr> Štipendije za deficitarne poklice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Svetovanje</dc:creator>
  <cp:lastModifiedBy>Uporabnik</cp:lastModifiedBy>
  <cp:revision>99</cp:revision>
  <dcterms:created xsi:type="dcterms:W3CDTF">2017-05-10T11:25:06Z</dcterms:created>
  <dcterms:modified xsi:type="dcterms:W3CDTF">2017-05-22T08:23:23Z</dcterms:modified>
</cp:coreProperties>
</file>