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032D5FC0-AC59-4EC4-A514-74B88A1C038F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4660"/>
  </p:normalViewPr>
  <p:slideViewPr>
    <p:cSldViewPr>
      <p:cViewPr>
        <p:scale>
          <a:sx n="88" d="100"/>
          <a:sy n="88" d="100"/>
        </p:scale>
        <p:origin x="-11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cxnSp>
        <p:nvCxnSpPr>
          <p:cNvPr id="8" name="Raven povezoval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 lvl="0"/>
            <a:endParaRPr lang="sl-SI" noProof="0" smtClean="0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D80D-A730-4DE6-8812-5E4B51CEA75A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2937-D000-49BA-AAA8-E9774FB4D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10" name="Raven povezoval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B2749A-8C06-42C2-BEDA-FC0F653B334D}" type="datetimeFigureOut">
              <a:rPr lang="sl-SI" smtClean="0"/>
              <a:t>16.11.2017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ADB72C-5E39-4DCD-BA1B-C068740A1392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182769" y="2044004"/>
            <a:ext cx="706163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6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RODITELJSKI SESTANEK</a:t>
            </a:r>
            <a:endParaRPr lang="sl-SI" sz="6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335168" y="5157192"/>
            <a:ext cx="70616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November 2017</a:t>
            </a:r>
            <a:endParaRPr lang="sl-SI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72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endParaRPr lang="sl-SI" altLang="sl-SI" b="1" dirty="0" smtClean="0">
              <a:latin typeface="Bradley Hand ITC" panose="03070402050302030203" pitchFamily="66" charset="0"/>
            </a:endParaRPr>
          </a:p>
          <a:p>
            <a:pPr eaLnBrk="1" hangingPunct="1">
              <a:defRPr/>
            </a:pP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Poklicni kažipot je dostopen na internetu (</a:t>
            </a:r>
            <a:r>
              <a:rPr lang="sl-SI" altLang="sl-SI" sz="26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www.mojaizbira.si</a:t>
            </a: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eaLnBrk="1" hangingPunct="1">
              <a:defRPr/>
            </a:pPr>
            <a:endParaRPr lang="sl-SI" altLang="sl-SI" sz="26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defRPr/>
            </a:pP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Idejo za brskanje o poklicih bodo imeli možnost dobiti na Dnevih dejavnosti – Vsi u</a:t>
            </a:r>
            <a:r>
              <a:rPr lang="sl-SI" altLang="sl-SI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enci bodo izpolnili vprašalnik </a:t>
            </a:r>
          </a:p>
          <a:p>
            <a:pPr marL="0" indent="0" eaLnBrk="1" hangingPunct="1">
              <a:buNone/>
              <a:defRPr/>
            </a:pPr>
            <a:r>
              <a:rPr lang="sl-SI" altLang="sl-SI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 -</a:t>
            </a: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KAM IN KAKO ter </a:t>
            </a:r>
          </a:p>
          <a:p>
            <a:pPr marL="0" indent="0" eaLnBrk="1" hangingPunct="1">
              <a:buNone/>
              <a:defRPr/>
            </a:pPr>
            <a:r>
              <a:rPr lang="sl-SI" altLang="sl-SI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 -</a:t>
            </a: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vprašalnik </a:t>
            </a:r>
            <a:r>
              <a:rPr lang="sl-SI" altLang="sl-SI" sz="26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eVPP</a:t>
            </a: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altLang="sl-SI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(elektronski vprašalnik o poklicni poti)  </a:t>
            </a:r>
          </a:p>
          <a:p>
            <a:pPr eaLnBrk="1" hangingPunct="1">
              <a:buFontTx/>
              <a:buNone/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endParaRPr lang="sl-SI" altLang="sl-SI" b="1" dirty="0" smtClean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Tx/>
              <a:buNone/>
              <a:defRPr/>
            </a:pPr>
            <a:endParaRPr lang="sl-SI" altLang="sl-SI" b="1" dirty="0" smtClean="0">
              <a:latin typeface="Bradley Hand ITC" panose="03070402050302030203" pitchFamily="66" charset="0"/>
            </a:endParaRPr>
          </a:p>
          <a:p>
            <a:pPr eaLnBrk="1" hangingPunct="1">
              <a:defRPr/>
            </a:pPr>
            <a:endParaRPr lang="sl-SI" altLang="sl-SI" b="1" dirty="0" smtClean="0">
              <a:latin typeface="Bradley Hand ITC" panose="03070402050302030203" pitchFamily="66" charset="0"/>
            </a:endParaRPr>
          </a:p>
        </p:txBody>
      </p:sp>
      <p:sp>
        <p:nvSpPr>
          <p:cNvPr id="17413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A7D4E5-1AD9-49F2-9AAC-B4E878E832A6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4597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Poklicni kažipot in Kam in kako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203928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5820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altLang="sl-SI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NAMEN: </a:t>
            </a:r>
          </a:p>
          <a:p>
            <a:pPr eaLnBrk="1" hangingPunct="1"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spodbuditi u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ence, da si zastavijo dolo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ena vprašanja o poklicih in jim pomagajo opredeliti podro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ja, o katerih se želijo pogovoriti,</a:t>
            </a:r>
          </a:p>
          <a:p>
            <a:pPr marL="0" indent="0" eaLnBrk="1" hangingPunct="1">
              <a:buNone/>
              <a:defRPr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opogumiti u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ence, da podrobneje </a:t>
            </a:r>
            <a:r>
              <a:rPr lang="sl-SI" altLang="sl-SI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raziš</a:t>
            </a:r>
            <a:r>
              <a:rPr lang="sl-SI" altLang="sl-SI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ejo poklice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</a:p>
          <a:p>
            <a:pPr eaLnBrk="1" hangingPunct="1">
              <a:buFontTx/>
              <a:buNone/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ki so zanje primerni in ki jih zanimajo,</a:t>
            </a:r>
          </a:p>
          <a:p>
            <a:pPr eaLnBrk="1" hangingPunct="1">
              <a:buFontTx/>
              <a:buNone/>
              <a:defRPr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omogo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iti u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encu, da dobi </a:t>
            </a:r>
            <a:r>
              <a:rPr lang="sl-SI" altLang="sl-SI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nove zamisli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o primernih poklicih in si razširi znanje o že poznanih in novih poklicih.</a:t>
            </a:r>
          </a:p>
          <a:p>
            <a:pPr eaLnBrk="1" hangingPunct="1">
              <a:defRPr/>
            </a:pPr>
            <a:endParaRPr lang="sl-SI" altLang="sl-SI" b="1" dirty="0" smtClean="0">
              <a:latin typeface="Bradley Hand ITC" panose="03070402050302030203" pitchFamily="66" charset="0"/>
            </a:endParaRPr>
          </a:p>
        </p:txBody>
      </p:sp>
      <p:sp>
        <p:nvSpPr>
          <p:cNvPr id="18437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30720E-AF44-46EE-B070-DD35112C2B91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4391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KAM IN KAKO</a:t>
            </a:r>
          </a:p>
        </p:txBody>
      </p:sp>
    </p:spTree>
    <p:extLst>
      <p:ext uri="{BB962C8B-B14F-4D97-AF65-F5344CB8AC3E}">
        <p14:creationId xmlns:p14="http://schemas.microsoft.com/office/powerpoint/2010/main" val="41513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7467600" cy="5205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sl-SI" altLang="sl-SI" sz="3200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KRITERIJI ZA PRIDOBITEV </a:t>
            </a:r>
          </a:p>
          <a:p>
            <a:pPr eaLnBrk="1" hangingPunct="1">
              <a:buFontTx/>
              <a:buNone/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1. Vsaj en izjemen dosežek na podro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ju družbenega življenja (zlata ali srebrna priznanja, športni dosežki, glasbeni dosežki…)v zadnjih dveh letih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2. V  9. razredu povpre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na ocena najmanj 4,7 (tudi izbirni predmeti)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3. Vse informacije so na voljo na spletni strani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sl-SI" altLang="sl-SI" b="1" dirty="0" err="1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www.sklad</a:t>
            </a:r>
            <a:r>
              <a:rPr lang="sl-SI" alt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sl-SI" altLang="sl-SI" b="1" dirty="0" err="1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kadri.si</a:t>
            </a:r>
            <a:endParaRPr lang="sl-SI" altLang="sl-SI" b="1" dirty="0" smtClean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altLang="sl-SI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SPREMEMBA!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altLang="sl-SI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 VE</a:t>
            </a:r>
            <a:r>
              <a:rPr lang="sl-SI" altLang="sl-SI" sz="200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POTREBNO, DA JE IDENTIFICIRAN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altLang="sl-SI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KOT NADARJEN U</a:t>
            </a:r>
            <a:r>
              <a:rPr lang="sl-SI" altLang="sl-SI" sz="200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ENEC.</a:t>
            </a:r>
          </a:p>
          <a:p>
            <a:pPr eaLnBrk="1" hangingPunct="1">
              <a:defRPr/>
            </a:pPr>
            <a:endParaRPr lang="sl-SI" altLang="sl-SI" b="1" dirty="0" smtClean="0">
              <a:latin typeface="Bradley Hand ITC" panose="03070402050302030203" pitchFamily="66" charset="0"/>
            </a:endParaRPr>
          </a:p>
        </p:txBody>
      </p:sp>
      <p:sp>
        <p:nvSpPr>
          <p:cNvPr id="19461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4C55B3-E9E3-46A9-8581-60C2B57AB841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67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b="1" dirty="0" smtClean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ZOISOVE ŠTIPENDIJE</a:t>
            </a:r>
          </a:p>
        </p:txBody>
      </p:sp>
    </p:spTree>
    <p:extLst>
      <p:ext uri="{BB962C8B-B14F-4D97-AF65-F5344CB8AC3E}">
        <p14:creationId xmlns:p14="http://schemas.microsoft.com/office/powerpoint/2010/main" val="36986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18488" cy="48736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4.5. 2018  Slovenščina</a:t>
            </a:r>
          </a:p>
          <a:p>
            <a:pPr eaLnBrk="1" hangingPunct="1">
              <a:buFontTx/>
              <a:buNone/>
            </a:pPr>
            <a:r>
              <a:rPr lang="sl-SI" altLang="sl-SI" b="1" dirty="0"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.5. 2018  Matematika</a:t>
            </a:r>
          </a:p>
          <a:p>
            <a:pPr eaLnBrk="1" hangingPunct="1">
              <a:buFontTx/>
              <a:buNone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10.5. 2018  Angleščina</a:t>
            </a:r>
          </a:p>
          <a:p>
            <a:pPr eaLnBrk="1" hangingPunct="1">
              <a:buFontTx/>
              <a:buNone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Tx/>
              <a:buNone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29.5. 2018  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Seznanitev učencev z dosežki pri 		  NPZ v </a:t>
            </a:r>
            <a:r>
              <a:rPr lang="sl-SI" altLang="sl-SI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9.razredu</a:t>
            </a:r>
            <a:endParaRPr lang="sl-SI" altLang="sl-SI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Od 29.5. do 31.5. 2018   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Uveljavljanje pravice do 	vpogleda v učenčeve ovrednotene pisne naloge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sl-SI" altLang="sl-SI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   NPZ v 9. razredu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15.6. 2018 </a:t>
            </a:r>
            <a:r>
              <a:rPr lang="sl-SI" alt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Razdelitev obvestil o dosežku učencem     		 9. razreda</a:t>
            </a:r>
          </a:p>
          <a:p>
            <a:pPr eaLnBrk="1" hangingPunct="1">
              <a:buFontTx/>
              <a:buNone/>
            </a:pPr>
            <a:endParaRPr lang="sl-SI" altLang="sl-SI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l-SI" altLang="sl-SI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l-SI" altLang="sl-SI" sz="3600" b="1" dirty="0" smtClean="0">
              <a:solidFill>
                <a:srgbClr val="009900"/>
              </a:solidFill>
              <a:latin typeface="Bradley Hand ITC" pitchFamily="66" charset="0"/>
            </a:endParaRPr>
          </a:p>
        </p:txBody>
      </p:sp>
      <p:sp>
        <p:nvSpPr>
          <p:cNvPr id="20485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991DDD-4C77-46DC-8A3B-1167FCCF0318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9" y="332656"/>
            <a:ext cx="8839200" cy="855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NPZ – nacionalni preizkusi znanja</a:t>
            </a:r>
          </a:p>
        </p:txBody>
      </p:sp>
      <p:pic>
        <p:nvPicPr>
          <p:cNvPr id="20486" name="Slika 5" descr="preno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454629"/>
            <a:ext cx="2448272" cy="16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1075"/>
            <a:ext cx="7467600" cy="54927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KARIERNO SREDIŠČE CELJE (ZRSZ)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– Mateja </a:t>
            </a:r>
            <a:r>
              <a:rPr lang="sl-SI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Cvelfar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tel.: 427-33-00 (Centralna služba)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600" b="1" u="sng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MOJAIZBIRA.si</a:t>
            </a:r>
            <a:r>
              <a:rPr lang="sl-SI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sz="3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 Spletna stran je posvečena poklicni orientaciji v najširšem pomenu besede. Namenjena je učencem, dijakom, staršem, odraslim in svetovalcem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600" b="1" u="sng" smtClean="0">
                <a:latin typeface="MV Boli" panose="02000500030200090000" pitchFamily="2" charset="0"/>
                <a:cs typeface="MV Boli" panose="02000500030200090000" pitchFamily="2" charset="0"/>
              </a:rPr>
              <a:t>DIJASKISVET.SI</a:t>
            </a:r>
            <a:r>
              <a:rPr lang="sl-SI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 – 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nov iskalnik vseh srednješolskih programov skupaj z vpisnimi pogoji in omejitvami ter informacijami o štipendijah, dijaških domovih…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600" b="1" u="sng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SPLETISVOJOKARIERO.SI</a:t>
            </a:r>
            <a:r>
              <a:rPr lang="sl-SI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– priročniki o izbiri in načrtovanju kariere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None/>
              <a:defRPr/>
            </a:pPr>
            <a:r>
              <a:rPr lang="sl-SI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CIPS (Center za informiranje in poklicno svetovanje)</a:t>
            </a:r>
          </a:p>
          <a:p>
            <a:pPr>
              <a:buNone/>
              <a:defRPr/>
            </a:pP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je preseljen na Ljudsko univerzo Celje</a:t>
            </a:r>
          </a:p>
        </p:txBody>
      </p:sp>
      <p:sp>
        <p:nvSpPr>
          <p:cNvPr id="21509" name="Ograda številke diapozitiva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BAAA8C-4B5B-47FA-BD29-98A85DCB7577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/>
            </a:r>
            <a:br>
              <a:rPr lang="sl-SI" sz="4400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</a:br>
            <a:r>
              <a:rPr lang="sl-SI" sz="4400" b="1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VIRI INFORMACIJ </a:t>
            </a:r>
            <a:endParaRPr lang="sl-S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7467600" cy="5276850"/>
          </a:xfrm>
        </p:spPr>
        <p:txBody>
          <a:bodyPr/>
          <a:lstStyle/>
          <a:p>
            <a:pPr>
              <a:defRPr/>
            </a:pP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Šola za hortikulturo in vizualne umetnosti Celje,  v </a:t>
            </a:r>
            <a:r>
              <a:rPr 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SREDO, 29. novembra 2017,</a:t>
            </a:r>
            <a:r>
              <a:rPr lang="sl-S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ob </a:t>
            </a:r>
            <a:r>
              <a:rPr 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8.00</a:t>
            </a: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, ob </a:t>
            </a:r>
            <a:r>
              <a:rPr 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12.0</a:t>
            </a: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0 ali ob </a:t>
            </a:r>
            <a:r>
              <a:rPr 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16.00</a:t>
            </a: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uri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l-SI" sz="3200" b="1" dirty="0" smtClean="0">
              <a:latin typeface="Bradley Hand ITC" panose="03070402050302030203" pitchFamily="66" charset="0"/>
            </a:endParaRPr>
          </a:p>
          <a:p>
            <a:pPr>
              <a:defRPr/>
            </a:pPr>
            <a:r>
              <a:rPr lang="sl-S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Gimnazija Celje Center -Umetniška gimnazija (likovna smer) v </a:t>
            </a:r>
            <a:r>
              <a:rPr 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PONEDELJEK, 4.12.2017</a:t>
            </a:r>
            <a:r>
              <a:rPr lang="sl-S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ob </a:t>
            </a:r>
            <a:r>
              <a:rPr 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11.30</a:t>
            </a:r>
            <a:r>
              <a:rPr 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uri (prijave do 29.11.2017).</a:t>
            </a:r>
            <a:endParaRPr lang="sl-SI" sz="32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532" name="Ograda datuma 3"/>
          <p:cNvSpPr>
            <a:spLocks noGrp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BE8B6B-3345-40C9-A90D-029233280758}" type="datetime1">
              <a:rPr lang="en-US" altLang="sl-SI" sz="1200" smtClean="0">
                <a:solidFill>
                  <a:schemeClr val="tx2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11/16/2017</a:t>
            </a:fld>
            <a:endParaRPr lang="en-US" altLang="sl-SI" sz="1200" smtClean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22533" name="Ograda številke diapozitiva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7BF648A-E97E-4007-AFDF-E3747304ED55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4000" b="1" dirty="0" smtClean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 ODPRTIH VRAT</a:t>
            </a:r>
            <a:endParaRPr lang="sl-SI" sz="4000" b="1" dirty="0">
              <a:solidFill>
                <a:srgbClr val="CC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155"/>
            <a:ext cx="1146538" cy="210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4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4813"/>
            <a:ext cx="8458200" cy="57213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sl-SI" altLang="sl-SI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l-SI" altLang="sl-SI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l-SI" altLang="sl-SI" b="1" dirty="0" smtClean="0">
              <a:latin typeface="Bradley Hand ITC" pitchFamily="66" charset="0"/>
            </a:endParaRPr>
          </a:p>
          <a:p>
            <a:pPr algn="ctr" eaLnBrk="1" hangingPunct="1">
              <a:buFontTx/>
              <a:buNone/>
            </a:pPr>
            <a:endParaRPr lang="sl-SI" altLang="sl-SI" sz="4400" b="1" dirty="0" smtClean="0">
              <a:solidFill>
                <a:srgbClr val="009900"/>
              </a:solidFill>
              <a:latin typeface="Bradley Hand ITC" pitchFamily="66" charset="0"/>
            </a:endParaRPr>
          </a:p>
          <a:p>
            <a:pPr algn="ctr" eaLnBrk="1" hangingPunct="1">
              <a:buFontTx/>
              <a:buNone/>
            </a:pPr>
            <a:r>
              <a:rPr lang="sl-SI" altLang="sl-SI" sz="4400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Naslednji roditeljski sestanek </a:t>
            </a:r>
          </a:p>
          <a:p>
            <a:pPr algn="ctr" eaLnBrk="1" hangingPunct="1">
              <a:buFontTx/>
              <a:buNone/>
            </a:pPr>
            <a:r>
              <a:rPr lang="sl-SI" altLang="sl-SI" sz="4400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 v maju!</a:t>
            </a:r>
          </a:p>
          <a:p>
            <a:pPr algn="ctr" eaLnBrk="1" hangingPunct="1">
              <a:buFontTx/>
              <a:buNone/>
            </a:pPr>
            <a:endParaRPr lang="sl-SI" altLang="sl-SI" b="1" dirty="0" smtClean="0">
              <a:solidFill>
                <a:srgbClr val="009900"/>
              </a:solidFill>
              <a:latin typeface="Bradley Hand ITC" pitchFamily="66" charset="0"/>
            </a:endParaRPr>
          </a:p>
          <a:p>
            <a:pPr algn="ctr" eaLnBrk="1" hangingPunct="1">
              <a:buFontTx/>
              <a:buNone/>
            </a:pPr>
            <a:endParaRPr lang="sl-SI" altLang="sl-SI" b="1" dirty="0" smtClean="0">
              <a:solidFill>
                <a:srgbClr val="009900"/>
              </a:solidFill>
              <a:latin typeface="Bradley Hand ITC" pitchFamily="66" charset="0"/>
            </a:endParaRPr>
          </a:p>
          <a:p>
            <a:pPr algn="ctr" eaLnBrk="1" hangingPunct="1">
              <a:buFontTx/>
              <a:buNone/>
            </a:pPr>
            <a:r>
              <a:rPr lang="sl-SI" altLang="sl-SI" sz="3200" b="1" dirty="0" smtClean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Hvala za pozornost </a:t>
            </a:r>
          </a:p>
          <a:p>
            <a:pPr algn="ctr" eaLnBrk="1" hangingPunct="1">
              <a:buFontTx/>
              <a:buNone/>
            </a:pPr>
            <a:r>
              <a:rPr lang="sl-SI" altLang="sl-SI" sz="3200" b="1" dirty="0" smtClean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lep dan še naprej!</a:t>
            </a:r>
          </a:p>
        </p:txBody>
      </p:sp>
      <p:sp>
        <p:nvSpPr>
          <p:cNvPr id="23556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23C09F-21C3-44CD-8D99-A46CB0920ADA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71600" y="1052736"/>
            <a:ext cx="7061639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Vse, kar otroci potrebujejo, je malo pomoči, malo upanja in nekdo, ki verjame vanje. </a:t>
            </a:r>
            <a:r>
              <a:rPr lang="sl-SI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(</a:t>
            </a:r>
            <a:r>
              <a:rPr lang="sl-SI" sz="55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M</a:t>
            </a:r>
            <a:r>
              <a:rPr lang="sl-SI" sz="55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agic</a:t>
            </a:r>
            <a:r>
              <a:rPr lang="sl-SI" sz="55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 J</a:t>
            </a:r>
            <a:r>
              <a:rPr lang="sl-SI" sz="55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ohnson</a:t>
            </a:r>
            <a:r>
              <a:rPr lang="sl-SI" sz="55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)</a:t>
            </a:r>
            <a:endParaRPr lang="sl-SI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0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7993063" cy="53721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b="1" u="sng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NOVEMBER </a:t>
            </a:r>
            <a:r>
              <a:rPr 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Roditeljski </a:t>
            </a:r>
            <a:r>
              <a:rPr lang="sl-SI" b="1" dirty="0">
                <a:latin typeface="MV Boli" panose="02000500030200090000" pitchFamily="2" charset="0"/>
                <a:cs typeface="MV Boli" panose="02000500030200090000" pitchFamily="2" charset="0"/>
              </a:rPr>
              <a:t>sestanek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DECEMBER </a:t>
            </a:r>
            <a:r>
              <a:rPr lang="sl-SI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Izpolnjevanje vprašalnika Kam in kako, </a:t>
            </a:r>
            <a:r>
              <a:rPr lang="sl-SI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eVPP</a:t>
            </a:r>
            <a:r>
              <a:rPr lang="sl-SI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</a:t>
            </a:r>
            <a:r>
              <a:rPr 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           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Individualni razgovori za “neodlo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ene” u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ence</a:t>
            </a:r>
            <a:endParaRPr lang="sl-SI" b="1" u="sng" dirty="0" smtClean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JANUAR in FEBRUAR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Individualni razgovori z u</a:t>
            </a:r>
            <a:r>
              <a:rPr lang="sl-SI" dirty="0" smtClean="0"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enci in starši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in 10. FEBRUAR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INFORMATIVNI DAN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</a:t>
            </a:r>
            <a:r>
              <a:rPr lang="sl-SI" b="1" u="sng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MARCA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Prijave za opravljanje preizkusa posebne 			nadarjenosti (kjer to zahtevajo programi)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12. - 24. MAREC</a:t>
            </a:r>
            <a:r>
              <a:rPr lang="sl-SI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Opravljanje preizkusov posebne nadarjenosti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3600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5. APRIL 2018</a:t>
            </a:r>
            <a:r>
              <a:rPr lang="sl-SI" sz="3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  PRIJAVE ZA VPIS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10. APRILA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STANJE PRIJAV NA SŠ (Internet)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25. APRILA </a:t>
            </a:r>
            <a:r>
              <a:rPr 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MOŽEN PRENOS PRIJAV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sl-SI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244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056431-ED31-4B07-80EA-E06978CD8F22}" type="slidenum">
              <a:rPr lang="en-US" altLang="sl-SI" sz="14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sl-SI" sz="1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58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b="1" dirty="0" smtClean="0">
                <a:solidFill>
                  <a:srgbClr val="00B0F0"/>
                </a:solidFill>
                <a:latin typeface="Bradley Hand ITC" panose="03070402050302030203" pitchFamily="66" charset="0"/>
                <a:cs typeface="Andalus" panose="02020603050405020304" pitchFamily="18" charset="-78"/>
              </a:rPr>
              <a:t>POMEMBNI DATUMI 2017/2018</a:t>
            </a:r>
          </a:p>
        </p:txBody>
      </p:sp>
    </p:spTree>
    <p:extLst>
      <p:ext uri="{BB962C8B-B14F-4D97-AF65-F5344CB8AC3E}">
        <p14:creationId xmlns:p14="http://schemas.microsoft.com/office/powerpoint/2010/main" val="20069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60350"/>
            <a:ext cx="8458200" cy="65976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31. MAJ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OBJAVA OMEJITEV VPISA (internet)</a:t>
            </a: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6. JUNIJA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Obveščanje o omejitvi vpisa </a:t>
            </a: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15. JUNIJ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Razdelitev spričeval </a:t>
            </a:r>
          </a:p>
          <a:p>
            <a:pPr eaLnBrk="1" hangingPunct="1">
              <a:buFontTx/>
              <a:buNone/>
            </a:pPr>
            <a:endParaRPr lang="sl-SI" altLang="sl-SI" sz="10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eaLnBrk="1" hangingPunct="1">
              <a:buFontTx/>
              <a:buNone/>
            </a:pPr>
            <a:r>
              <a:rPr lang="sl-SI" altLang="sl-SI" sz="3200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19.-22. </a:t>
            </a:r>
            <a:r>
              <a:rPr lang="sl-SI" altLang="sl-SI" sz="3200" b="1" u="sng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JUNIJ 2018 </a:t>
            </a:r>
            <a:r>
              <a:rPr lang="sl-SI" altLang="sl-SI" sz="3200" b="1" smtClean="0">
                <a:latin typeface="MV Boli" panose="02000500030200090000" pitchFamily="2" charset="0"/>
                <a:cs typeface="MV Boli" panose="02000500030200090000" pitchFamily="2" charset="0"/>
              </a:rPr>
              <a:t>VPIS </a:t>
            </a:r>
            <a:r>
              <a:rPr lang="sl-SI" alt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OZIROMA IZVEDBA PRVEGA KROGA IZBIRNEGA POSTOPKA</a:t>
            </a:r>
          </a:p>
          <a:p>
            <a:pPr algn="ctr" eaLnBrk="1" hangingPunct="1">
              <a:buFontTx/>
              <a:buNone/>
            </a:pPr>
            <a:endParaRPr lang="sl-SI" altLang="sl-SI" sz="10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22. JUNIJ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Objava spodnjih mej prvega kroga izbirnega postopka</a:t>
            </a: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27. JUNIJA 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Prijava za drugi krog </a:t>
            </a: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29. JUNIJ 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Objava rezultatov drugega kroga</a:t>
            </a:r>
          </a:p>
          <a:p>
            <a:pPr eaLnBrk="1" hangingPunct="1">
              <a:buFontTx/>
              <a:buNone/>
            </a:pPr>
            <a:r>
              <a:rPr lang="sl-SI" altLang="sl-SI" b="1" u="sng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5. JULIJA </a:t>
            </a:r>
            <a:r>
              <a:rPr lang="sl-SI" altLang="sl-SI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Vpis kandidatov, ki so bili uspešni v  			drugem krogu </a:t>
            </a:r>
          </a:p>
        </p:txBody>
      </p:sp>
      <p:sp>
        <p:nvSpPr>
          <p:cNvPr id="11268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12BC4B-93FC-46F8-9260-6B2A59395583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315416"/>
            <a:ext cx="84582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Izra</a:t>
            </a:r>
            <a:r>
              <a:rPr lang="sl-SI" sz="36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č</a:t>
            </a:r>
            <a:r>
              <a:rPr lang="sl-SI" sz="44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un To</a:t>
            </a:r>
            <a:r>
              <a:rPr lang="sl-SI" sz="36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č</a:t>
            </a:r>
            <a:r>
              <a:rPr lang="sl-SI" sz="44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k za vpis</a:t>
            </a:r>
          </a:p>
        </p:txBody>
      </p:sp>
      <p:graphicFrame>
        <p:nvGraphicFramePr>
          <p:cNvPr id="7" name="Ograda tabele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2941164"/>
              </p:ext>
            </p:extLst>
          </p:nvPr>
        </p:nvGraphicFramePr>
        <p:xfrm>
          <a:off x="1115616" y="836712"/>
          <a:ext cx="6984456" cy="594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14"/>
                <a:gridCol w="1746114"/>
                <a:gridCol w="1746114"/>
                <a:gridCol w="1746114"/>
              </a:tblGrid>
              <a:tr h="45436">
                <a:tc>
                  <a:txBody>
                    <a:bodyPr/>
                    <a:lstStyle/>
                    <a:p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7. </a:t>
                      </a:r>
                      <a:r>
                        <a:rPr lang="en-US" sz="1500" b="1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razred</a:t>
                      </a:r>
                      <a:r>
                        <a:rPr lang="en-US" sz="1500" b="1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8. razred </a:t>
                      </a:r>
                      <a:endParaRPr lang="sl-SI" sz="150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9. </a:t>
                      </a:r>
                      <a:r>
                        <a:rPr lang="en-US" sz="1500" b="1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razred</a:t>
                      </a:r>
                      <a:r>
                        <a:rPr lang="en-US" sz="1500" b="1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slovenščina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matematika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tuji jezik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likovna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vzgoja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28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glasbena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r>
                        <a:rPr lang="sl-SI" sz="1500" b="0" dirty="0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umetnost</a:t>
                      </a:r>
                      <a:r>
                        <a:rPr lang="en-US" sz="1500" b="0" dirty="0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geografija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zgodovina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51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držav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. </a:t>
                      </a: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vzg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. in </a:t>
                      </a: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etika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fizika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kemija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biologija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naravoslovje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3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tehnika</a:t>
                      </a: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 in </a:t>
                      </a:r>
                      <a:r>
                        <a:rPr lang="en-US" sz="1500" b="0" dirty="0" err="1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tehno</a:t>
                      </a:r>
                      <a:r>
                        <a:rPr lang="sl-SI" sz="1500" b="0" dirty="0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l.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 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 err="1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šport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5 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91442" marR="91442" marT="45729" marB="45729" anchor="b"/>
                </a:tc>
              </a:tr>
              <a:tr h="262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500" b="0" dirty="0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Skupaj</a:t>
                      </a:r>
                      <a:endParaRPr lang="sl-SI" sz="1500" b="0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sl-SI" sz="1500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55</a:t>
                      </a:r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sl-SI" sz="1500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65</a:t>
                      </a:r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sl-SI" sz="1500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55</a:t>
                      </a:r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</a:tr>
              <a:tr h="262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500" b="1" dirty="0" smtClean="0">
                          <a:latin typeface="MV Boli" panose="02000500030200090000" pitchFamily="2" charset="0"/>
                          <a:ea typeface="Calibri"/>
                          <a:cs typeface="MV Boli" panose="02000500030200090000" pitchFamily="2" charset="0"/>
                        </a:rPr>
                        <a:t>SKUPAJ</a:t>
                      </a:r>
                      <a:endParaRPr lang="sl-SI" sz="1500" b="1" dirty="0">
                        <a:latin typeface="MV Boli" panose="02000500030200090000" pitchFamily="2" charset="0"/>
                        <a:ea typeface="Calibri"/>
                        <a:cs typeface="MV Boli" panose="0200050003020009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sl-SI" sz="1500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175</a:t>
                      </a:r>
                      <a:endParaRPr lang="sl-SI" sz="1500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l-SI" sz="15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291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589044" y="1026319"/>
            <a:ext cx="201136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CFD73E-A458-4D95-A703-63FB7C1A8768}" type="datetime1">
              <a:rPr lang="en-US" altLang="sl-SI" sz="1200" smtClean="0">
                <a:solidFill>
                  <a:schemeClr val="tx2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11/16/2017</a:t>
            </a:fld>
            <a:endParaRPr lang="en-US" altLang="sl-SI" sz="1200" smtClean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12292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8129588" y="5678488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5343581-FE5F-4EF4-8182-942B918AC840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80400" cy="54721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l-S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 lanskem šolskem letu so imele omejitev vpisa naslednje šole: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sl-SI" sz="32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Srednja zdravstvena šola Celje </a:t>
            </a:r>
            <a:r>
              <a:rPr lang="sl-S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za programe: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Kozmeti</a:t>
            </a:r>
            <a:r>
              <a:rPr lang="sl-SI" sz="3000" i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 tehnik 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56 mest (131 točk)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dravstvena nega 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140 mest (129 točk)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olni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 negovalec 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52 mest (101 točka)</a:t>
            </a:r>
          </a:p>
        </p:txBody>
      </p:sp>
      <p:sp>
        <p:nvSpPr>
          <p:cNvPr id="13317" name="Ograda številke diapoz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4FFE28-2A27-43F9-9EE3-246CADF742BB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VPIS v SŠ</a:t>
            </a:r>
          </a:p>
        </p:txBody>
      </p:sp>
    </p:spTree>
    <p:extLst>
      <p:ext uri="{BB962C8B-B14F-4D97-AF65-F5344CB8AC3E}">
        <p14:creationId xmlns:p14="http://schemas.microsoft.com/office/powerpoint/2010/main" val="35406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124744"/>
            <a:ext cx="7787208" cy="4175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Gimnazija </a:t>
            </a:r>
            <a:r>
              <a:rPr lang="sl-SI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Celje Center </a:t>
            </a:r>
            <a:r>
              <a:rPr lang="sl-SI" sz="3200" dirty="0">
                <a:latin typeface="MV Boli" panose="02000500030200090000" pitchFamily="2" charset="0"/>
                <a:cs typeface="MV Boli" panose="02000500030200090000" pitchFamily="2" charset="0"/>
              </a:rPr>
              <a:t>za program: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Umetniška gimnazija </a:t>
            </a:r>
            <a:r>
              <a:rPr lang="sl-SI" sz="3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28 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mest (148 </a:t>
            </a:r>
            <a:r>
              <a:rPr lang="sl-SI" sz="3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točk)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Predšolska vzgoja </a:t>
            </a:r>
            <a:r>
              <a:rPr lang="sl-SI" sz="3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84 mest 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(131 to</a:t>
            </a:r>
            <a:r>
              <a:rPr lang="sl-SI" sz="30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k, NPZ 115)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Gimnazija na 112 mest (158 točk, NPZ 137)</a:t>
            </a:r>
            <a:endParaRPr lang="sl-SI" sz="30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defRPr/>
            </a:pPr>
            <a:endParaRPr lang="sl-SI" sz="32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340" name="Ograda številke diapozitiva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04B6-B474-4AF4-AFD5-1D7B1C3EE89B}" type="slidenum">
              <a:rPr lang="en-US" altLang="sl-SI" smtClean="0">
                <a:solidFill>
                  <a:srgbClr val="FFFFFF"/>
                </a:solidFill>
                <a:latin typeface="Bradley Hand ITC" pitchFamily="66" charset="0"/>
              </a:rPr>
              <a:pPr eaLnBrk="1" hangingPunct="1"/>
              <a:t>7</a:t>
            </a:fld>
            <a:endParaRPr lang="en-US" altLang="sl-SI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467544" y="260648"/>
            <a:ext cx="8064500" cy="60489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sl-SI" altLang="sl-SI" sz="32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/>
            <a:r>
              <a:rPr lang="sl-SI" altLang="sl-SI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Šolski center Celje </a:t>
            </a:r>
          </a:p>
          <a:p>
            <a:pPr marL="0" indent="0" eaLnBrk="1" hangingPunct="1">
              <a:buNone/>
            </a:pPr>
            <a:endParaRPr lang="sl-SI" altLang="sl-SI" sz="32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na Srednji šoli za strojništvo, </a:t>
            </a:r>
            <a:r>
              <a:rPr lang="sl-SI" altLang="sl-SI" sz="3200" b="1" u="sng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mehatroniko</a:t>
            </a:r>
            <a:r>
              <a:rPr lang="sl-SI" alt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altLang="sl-SI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sl-SI" altLang="sl-SI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n medije za programe: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dirty="0" smtClean="0">
                <a:latin typeface="Bradley Hand ITC" pitchFamily="66" charset="0"/>
              </a:rPr>
              <a:t>	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Medijski tehnik 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56 mest 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(124 to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k, NPZ 94),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ehnik </a:t>
            </a:r>
            <a:r>
              <a:rPr lang="sl-SI" altLang="sl-SI" sz="32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mehatronike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28 mest (140 točk),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sl-SI" altLang="sl-SI" sz="32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Mehatronik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operater na 26 mest 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(98 to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k)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sl-SI" altLang="sl-SI" sz="3200" dirty="0" smtClean="0">
              <a:latin typeface="Bradley Hand ITC" pitchFamily="66" charset="0"/>
            </a:endParaRPr>
          </a:p>
          <a:p>
            <a:pPr eaLnBrk="1" hangingPunct="1"/>
            <a:endParaRPr lang="sl-SI" altLang="sl-SI" sz="3200" dirty="0" smtClean="0">
              <a:latin typeface="Bradley Hand ITC" pitchFamily="66" charset="0"/>
            </a:endParaRPr>
          </a:p>
        </p:txBody>
      </p:sp>
      <p:sp>
        <p:nvSpPr>
          <p:cNvPr id="15365" name="Ograda številke diapozitiva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DC22DE-CBB3-41A1-A9E3-9C50B4BFCFA7}" type="slidenum">
              <a:rPr lang="en-US" altLang="sl-SI" sz="1400" smtClean="0">
                <a:solidFill>
                  <a:srgbClr val="FFFFFF"/>
                </a:solidFill>
                <a:latin typeface="Bradley Hand ITC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sl-SI" sz="1400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grada številke diapoz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4C2BB0-F431-4298-A45C-A53A7581EE7C}" type="slidenum">
              <a:rPr lang="en-US" altLang="sl-SI" smtClean="0">
                <a:solidFill>
                  <a:srgbClr val="FFFFFF"/>
                </a:solidFill>
                <a:latin typeface="Bradley Hand ITC" pitchFamily="66" charset="0"/>
              </a:rPr>
              <a:pPr eaLnBrk="1" hangingPunct="1"/>
              <a:t>9</a:t>
            </a:fld>
            <a:endParaRPr lang="en-US" altLang="sl-SI" smtClean="0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6388" name="Pravokotnik 3"/>
          <p:cNvSpPr>
            <a:spLocks noChangeArrowheads="1"/>
          </p:cNvSpPr>
          <p:nvPr/>
        </p:nvSpPr>
        <p:spPr bwMode="auto">
          <a:xfrm>
            <a:off x="215900" y="344488"/>
            <a:ext cx="83534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sl-SI" altLang="sl-SI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Srednji šoli za kemijo, elektrotehniko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 računalništvo za programe: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Tehnik ra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unalništva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56 mest </a:t>
            </a: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(136 </a:t>
            </a: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k)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Elektrotehnik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na 56 mest (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110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točk),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Kemijski </a:t>
            </a: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tehnik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28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mest (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143 točk)</a:t>
            </a:r>
            <a:endParaRPr lang="sl-SI" altLang="sl-SI" sz="32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sl-SI" altLang="sl-SI" sz="3200" i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Srednji šoli za storitvene dejavnosti in logistiko za program: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Frizer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78 mest 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(100 </a:t>
            </a:r>
            <a:r>
              <a:rPr lang="sl-SI" altLang="sl-SI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točk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32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Avtoserviser</a:t>
            </a:r>
            <a:r>
              <a:rPr lang="sl-SI" altLang="sl-SI" sz="3200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na 52 mest (84 točk)</a:t>
            </a:r>
            <a:endParaRPr lang="sl-SI" altLang="sl-SI" sz="32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6248</TotalTime>
  <Words>711</Words>
  <Application>Microsoft Office PowerPoint</Application>
  <PresentationFormat>Diaprojekcija na zaslonu (4:3)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Papir</vt:lpstr>
      <vt:lpstr>PowerPointova predstavitev</vt:lpstr>
      <vt:lpstr>PowerPointova predstavitev</vt:lpstr>
      <vt:lpstr>POMEMBNI DATUMI 2017/2018</vt:lpstr>
      <vt:lpstr>PowerPointova predstavitev</vt:lpstr>
      <vt:lpstr>Izračun Točk za vpis</vt:lpstr>
      <vt:lpstr>VPIS v SŠ</vt:lpstr>
      <vt:lpstr>PowerPointova predstavitev</vt:lpstr>
      <vt:lpstr>PowerPointova predstavitev</vt:lpstr>
      <vt:lpstr>PowerPointova predstavitev</vt:lpstr>
      <vt:lpstr>Poklicni kažipot in Kam in kako</vt:lpstr>
      <vt:lpstr>KAM IN KAKO</vt:lpstr>
      <vt:lpstr>ZOISOVE ŠTIPENDIJE</vt:lpstr>
      <vt:lpstr>NPZ – nacionalni preizkusi znanja</vt:lpstr>
      <vt:lpstr> VIRI INFORMACIJ </vt:lpstr>
      <vt:lpstr>DAN ODPRTIH VRAT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Svetovanje</dc:creator>
  <cp:lastModifiedBy>Uporabnik</cp:lastModifiedBy>
  <cp:revision>61</cp:revision>
  <dcterms:created xsi:type="dcterms:W3CDTF">2017-11-06T07:43:05Z</dcterms:created>
  <dcterms:modified xsi:type="dcterms:W3CDTF">2017-11-16T13:15:58Z</dcterms:modified>
</cp:coreProperties>
</file>