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handoutMasterIdLst>
    <p:handoutMasterId r:id="rId24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3" r:id="rId15"/>
    <p:sldId id="276" r:id="rId16"/>
    <p:sldId id="269" r:id="rId17"/>
    <p:sldId id="270" r:id="rId18"/>
    <p:sldId id="271" r:id="rId19"/>
    <p:sldId id="274" r:id="rId20"/>
    <p:sldId id="277" r:id="rId21"/>
    <p:sldId id="275" r:id="rId22"/>
    <p:sldId id="272" r:id="rId23"/>
  </p:sldIdLst>
  <p:sldSz cx="9144000" cy="6858000" type="screen4x3"/>
  <p:notesSz cx="6797675" cy="9926638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40613"/>
    <a:srgbClr val="8B1098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glav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E3F95E-92AF-44BC-B750-FD4DDC594586}" type="datetimeFigureOut">
              <a:rPr lang="sl-SI" smtClean="0"/>
              <a:t>15.11.2018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F25380-8E0A-4AC0-834B-9D4EF9C9AFFA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601009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l-SI" smtClean="0"/>
              <a:t>Uredite slog podnaslova matrice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0215E-5418-40CE-9F41-63834E151DBC}" type="datetimeFigureOut">
              <a:rPr lang="sl-SI" smtClean="0"/>
              <a:t>15.11.2018</a:t>
            </a:fld>
            <a:endParaRPr lang="sl-SI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8886-98BB-45A0-8C55-6D7908C8D74D}" type="slidenum">
              <a:rPr lang="sl-SI" smtClean="0"/>
              <a:t>‹#›</a:t>
            </a:fld>
            <a:endParaRPr lang="sl-SI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0215E-5418-40CE-9F41-63834E151DBC}" type="datetimeFigureOut">
              <a:rPr lang="sl-SI" smtClean="0"/>
              <a:t>15.11.2018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8886-98BB-45A0-8C55-6D7908C8D74D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0215E-5418-40CE-9F41-63834E151DBC}" type="datetimeFigureOut">
              <a:rPr lang="sl-SI" smtClean="0"/>
              <a:t>15.11.2018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8886-98BB-45A0-8C55-6D7908C8D74D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0215E-5418-40CE-9F41-63834E151DBC}" type="datetimeFigureOut">
              <a:rPr lang="sl-SI" smtClean="0"/>
              <a:t>15.11.2018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8886-98BB-45A0-8C55-6D7908C8D74D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0215E-5418-40CE-9F41-63834E151DBC}" type="datetimeFigureOut">
              <a:rPr lang="sl-SI" smtClean="0"/>
              <a:t>15.11.2018</a:t>
            </a:fld>
            <a:endParaRPr lang="sl-S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8886-98BB-45A0-8C55-6D7908C8D74D}" type="slidenum">
              <a:rPr lang="sl-SI" smtClean="0"/>
              <a:t>‹#›</a:t>
            </a:fld>
            <a:endParaRPr lang="sl-SI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0215E-5418-40CE-9F41-63834E151DBC}" type="datetimeFigureOut">
              <a:rPr lang="sl-SI" smtClean="0"/>
              <a:t>15.11.2018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8886-98BB-45A0-8C55-6D7908C8D74D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0215E-5418-40CE-9F41-63834E151DBC}" type="datetimeFigureOut">
              <a:rPr lang="sl-SI" smtClean="0"/>
              <a:t>15.11.2018</a:t>
            </a:fld>
            <a:endParaRPr lang="sl-S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8886-98BB-45A0-8C55-6D7908C8D74D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0215E-5418-40CE-9F41-63834E151DBC}" type="datetimeFigureOut">
              <a:rPr lang="sl-SI" smtClean="0"/>
              <a:t>15.11.2018</a:t>
            </a:fld>
            <a:endParaRPr lang="sl-S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8886-98BB-45A0-8C55-6D7908C8D74D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0215E-5418-40CE-9F41-63834E151DBC}" type="datetimeFigureOut">
              <a:rPr lang="sl-SI" smtClean="0"/>
              <a:t>15.11.2018</a:t>
            </a:fld>
            <a:endParaRPr lang="sl-S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8886-98BB-45A0-8C55-6D7908C8D74D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sl-SI" smtClean="0"/>
              <a:t>Uredite sloge besedila matrice</a:t>
            </a:r>
          </a:p>
          <a:p>
            <a:pPr lvl="1" eaLnBrk="1" latinLnBrk="0" hangingPunct="1"/>
            <a:r>
              <a:rPr lang="sl-SI" smtClean="0"/>
              <a:t>Druga raven</a:t>
            </a:r>
          </a:p>
          <a:p>
            <a:pPr lvl="2" eaLnBrk="1" latinLnBrk="0" hangingPunct="1"/>
            <a:r>
              <a:rPr lang="sl-SI" smtClean="0"/>
              <a:t>Tretja raven</a:t>
            </a:r>
          </a:p>
          <a:p>
            <a:pPr lvl="3" eaLnBrk="1" latinLnBrk="0" hangingPunct="1"/>
            <a:r>
              <a:rPr lang="sl-SI" smtClean="0"/>
              <a:t>Četrta raven</a:t>
            </a:r>
          </a:p>
          <a:p>
            <a:pPr lvl="4" eaLnBrk="1" latinLnBrk="0" hangingPunct="1"/>
            <a:r>
              <a:rPr lang="sl-SI" smtClean="0"/>
              <a:t>Peta raven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0215E-5418-40CE-9F41-63834E151DBC}" type="datetimeFigureOut">
              <a:rPr lang="sl-SI" smtClean="0"/>
              <a:t>15.11.2018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8886-98BB-45A0-8C55-6D7908C8D74D}" type="slidenum">
              <a:rPr lang="sl-SI" smtClean="0"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sl-SI" smtClean="0"/>
              <a:t>Uredite sloge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40215E-5418-40CE-9F41-63834E151DBC}" type="datetimeFigureOut">
              <a:rPr lang="sl-SI" smtClean="0"/>
              <a:t>15.11.2018</a:t>
            </a:fld>
            <a:endParaRPr lang="sl-S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93CB8886-98BB-45A0-8C55-6D7908C8D74D}" type="slidenum">
              <a:rPr lang="sl-SI" smtClean="0"/>
              <a:t>‹#›</a:t>
            </a:fld>
            <a:endParaRPr lang="sl-SI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l-SI" smtClean="0"/>
              <a:t>Kliknite ikono, če želite dodati sliko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sl-SI" smtClean="0"/>
              <a:t>Uredite slog naslova matrice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l-SI" smtClean="0"/>
              <a:t>Uredite sloge besedila matrice</a:t>
            </a:r>
          </a:p>
          <a:p>
            <a:pPr lvl="1" eaLnBrk="1" latinLnBrk="0" hangingPunct="1"/>
            <a:r>
              <a:rPr kumimoji="0" lang="sl-SI" smtClean="0"/>
              <a:t>Druga raven</a:t>
            </a:r>
          </a:p>
          <a:p>
            <a:pPr lvl="2" eaLnBrk="1" latinLnBrk="0" hangingPunct="1"/>
            <a:r>
              <a:rPr kumimoji="0" lang="sl-SI" smtClean="0"/>
              <a:t>Tretja raven</a:t>
            </a:r>
          </a:p>
          <a:p>
            <a:pPr lvl="3" eaLnBrk="1" latinLnBrk="0" hangingPunct="1"/>
            <a:r>
              <a:rPr kumimoji="0" lang="sl-SI" smtClean="0"/>
              <a:t>Četrta raven</a:t>
            </a:r>
          </a:p>
          <a:p>
            <a:pPr lvl="4" eaLnBrk="1" latinLnBrk="0" hangingPunct="1"/>
            <a:r>
              <a:rPr kumimoji="0" lang="sl-SI" smtClean="0"/>
              <a:t>Peta raven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C40215E-5418-40CE-9F41-63834E151DBC}" type="datetimeFigureOut">
              <a:rPr lang="sl-SI" smtClean="0"/>
              <a:t>15.11.2018</a:t>
            </a:fld>
            <a:endParaRPr lang="sl-SI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93CB8886-98BB-45A0-8C55-6D7908C8D74D}" type="slidenum">
              <a:rPr lang="sl-SI" smtClean="0"/>
              <a:t>‹#›</a:t>
            </a:fld>
            <a:endParaRPr lang="sl-SI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8" y="0"/>
            <a:ext cx="9146128" cy="687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avokotnik 3"/>
          <p:cNvSpPr/>
          <p:nvPr/>
        </p:nvSpPr>
        <p:spPr>
          <a:xfrm>
            <a:off x="1520365" y="2132856"/>
            <a:ext cx="6031972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sz="6000" b="1" cap="none" spc="0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roadway" panose="04040905080B02020502" pitchFamily="82" charset="0"/>
              </a:rPr>
              <a:t>RODITELJSKI  </a:t>
            </a:r>
          </a:p>
          <a:p>
            <a:pPr algn="ctr"/>
            <a:r>
              <a:rPr lang="sl-SI" sz="6000" b="1" cap="none" spc="0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Broadway" panose="04040905080B02020502" pitchFamily="82" charset="0"/>
              </a:rPr>
              <a:t>SESTANEK</a:t>
            </a:r>
            <a:endParaRPr lang="sl-SI" sz="6000" b="1" cap="none" spc="0" dirty="0">
              <a:ln w="11430"/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Broadway" panose="04040905080B02020502" pitchFamily="82" charset="0"/>
            </a:endParaRPr>
          </a:p>
        </p:txBody>
      </p:sp>
      <p:sp>
        <p:nvSpPr>
          <p:cNvPr id="6" name="Pravokotnik 5"/>
          <p:cNvSpPr/>
          <p:nvPr/>
        </p:nvSpPr>
        <p:spPr>
          <a:xfrm>
            <a:off x="1115616" y="5157192"/>
            <a:ext cx="706163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sl-SI" sz="4000" b="1" dirty="0" smtClean="0">
                <a:ln w="11430"/>
                <a:solidFill>
                  <a:srgbClr val="00B0F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 panose="020F0502020204030204" pitchFamily="34" charset="0"/>
              </a:rPr>
              <a:t>November 2018</a:t>
            </a:r>
            <a:endParaRPr lang="sl-SI" sz="4000" b="1" cap="none" spc="0" dirty="0">
              <a:ln w="11430"/>
              <a:solidFill>
                <a:srgbClr val="00B0F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3047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341839" y="620688"/>
            <a:ext cx="85667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sl-SI" altLang="sl-SI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lnSpc>
                <a:spcPct val="150000"/>
              </a:lnSpc>
            </a:pPr>
            <a:endParaRPr lang="sl-SI" altLang="sl-SI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311667" y="260648"/>
            <a:ext cx="8280920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sz="3200" b="1" dirty="0" smtClean="0">
                <a:solidFill>
                  <a:srgbClr val="00B0F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        </a:t>
            </a:r>
            <a:r>
              <a:rPr lang="sl-SI" sz="4000" b="1" dirty="0" smtClean="0">
                <a:solidFill>
                  <a:srgbClr val="FF0000"/>
                </a:solidFill>
                <a:latin typeface="Viner Hand ITC" panose="03070502030502020203" pitchFamily="66" charset="0"/>
                <a:cs typeface="MV Boli" panose="02000500030200090000" pitchFamily="2" charset="0"/>
              </a:rPr>
              <a:t>KAM </a:t>
            </a:r>
            <a:r>
              <a:rPr lang="sl-SI" sz="4000" b="1" dirty="0">
                <a:solidFill>
                  <a:srgbClr val="FF0000"/>
                </a:solidFill>
                <a:latin typeface="Viner Hand ITC" panose="03070502030502020203" pitchFamily="66" charset="0"/>
                <a:cs typeface="MV Boli" panose="02000500030200090000" pitchFamily="2" charset="0"/>
              </a:rPr>
              <a:t>IN </a:t>
            </a:r>
            <a:r>
              <a:rPr lang="sl-SI" sz="4000" b="1" dirty="0" smtClean="0">
                <a:solidFill>
                  <a:srgbClr val="FF0000"/>
                </a:solidFill>
                <a:latin typeface="Viner Hand ITC" panose="03070502030502020203" pitchFamily="66" charset="0"/>
                <a:cs typeface="MV Boli" panose="02000500030200090000" pitchFamily="2" charset="0"/>
              </a:rPr>
              <a:t>KAKO</a:t>
            </a:r>
            <a:endParaRPr lang="sl-SI" sz="4000" b="1" dirty="0">
              <a:solidFill>
                <a:srgbClr val="FF0000"/>
              </a:solidFill>
              <a:latin typeface="Viner Hand ITC" panose="03070502030502020203" pitchFamily="66" charset="0"/>
              <a:cs typeface="MV Boli" panose="02000500030200090000" pitchFamily="2" charset="0"/>
            </a:endParaRPr>
          </a:p>
          <a:p>
            <a:pPr>
              <a:defRPr/>
            </a:pPr>
            <a:r>
              <a:rPr lang="sl-SI" altLang="sl-SI" sz="2800" b="1" dirty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NAMEN: 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sl-SI" altLang="sl-SI" sz="2800" b="1" dirty="0">
                <a:latin typeface="MV Boli" panose="02000500030200090000" pitchFamily="2" charset="0"/>
                <a:cs typeface="MV Boli" panose="02000500030200090000" pitchFamily="2" charset="0"/>
              </a:rPr>
              <a:t>spodbuditi u</a:t>
            </a:r>
            <a:r>
              <a:rPr lang="sl-SI" altLang="sl-SI" sz="2800" dirty="0">
                <a:latin typeface="MV Boli" panose="02000500030200090000" pitchFamily="2" charset="0"/>
                <a:cs typeface="MV Boli" panose="02000500030200090000" pitchFamily="2" charset="0"/>
              </a:rPr>
              <a:t>č</a:t>
            </a:r>
            <a:r>
              <a:rPr lang="sl-SI" altLang="sl-SI" sz="2800" b="1" dirty="0">
                <a:latin typeface="MV Boli" panose="02000500030200090000" pitchFamily="2" charset="0"/>
                <a:cs typeface="MV Boli" panose="02000500030200090000" pitchFamily="2" charset="0"/>
              </a:rPr>
              <a:t>ence, da si zastavijo dolo</a:t>
            </a:r>
            <a:r>
              <a:rPr lang="sl-SI" altLang="sl-SI" sz="2800" dirty="0">
                <a:latin typeface="MV Boli" panose="02000500030200090000" pitchFamily="2" charset="0"/>
                <a:cs typeface="MV Boli" panose="02000500030200090000" pitchFamily="2" charset="0"/>
              </a:rPr>
              <a:t>č</a:t>
            </a:r>
            <a:r>
              <a:rPr lang="sl-SI" altLang="sl-SI" sz="2800" b="1" dirty="0">
                <a:latin typeface="MV Boli" panose="02000500030200090000" pitchFamily="2" charset="0"/>
                <a:cs typeface="MV Boli" panose="02000500030200090000" pitchFamily="2" charset="0"/>
              </a:rPr>
              <a:t>ena vprašanja o poklicih in jim pomagajo opredeliti podro</a:t>
            </a:r>
            <a:r>
              <a:rPr lang="sl-SI" altLang="sl-SI" sz="2800" dirty="0">
                <a:latin typeface="MV Boli" panose="02000500030200090000" pitchFamily="2" charset="0"/>
                <a:cs typeface="MV Boli" panose="02000500030200090000" pitchFamily="2" charset="0"/>
              </a:rPr>
              <a:t>č</a:t>
            </a:r>
            <a:r>
              <a:rPr lang="sl-SI" altLang="sl-SI" sz="2800" b="1" dirty="0">
                <a:latin typeface="MV Boli" panose="02000500030200090000" pitchFamily="2" charset="0"/>
                <a:cs typeface="MV Boli" panose="02000500030200090000" pitchFamily="2" charset="0"/>
              </a:rPr>
              <a:t>ja, o katerih se želijo pogovoriti,</a:t>
            </a:r>
          </a:p>
          <a:p>
            <a:pPr>
              <a:defRPr/>
            </a:pPr>
            <a:endParaRPr lang="sl-SI" altLang="sl-SI" sz="2800" b="1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sl-SI" altLang="sl-SI" sz="2800" b="1" dirty="0">
                <a:latin typeface="MV Boli" panose="02000500030200090000" pitchFamily="2" charset="0"/>
                <a:cs typeface="MV Boli" panose="02000500030200090000" pitchFamily="2" charset="0"/>
              </a:rPr>
              <a:t>opogumiti u</a:t>
            </a:r>
            <a:r>
              <a:rPr lang="sl-SI" altLang="sl-SI" sz="2800" dirty="0">
                <a:latin typeface="MV Boli" panose="02000500030200090000" pitchFamily="2" charset="0"/>
                <a:cs typeface="MV Boli" panose="02000500030200090000" pitchFamily="2" charset="0"/>
              </a:rPr>
              <a:t>č</a:t>
            </a:r>
            <a:r>
              <a:rPr lang="sl-SI" altLang="sl-SI" sz="2800" b="1" dirty="0">
                <a:latin typeface="MV Boli" panose="02000500030200090000" pitchFamily="2" charset="0"/>
                <a:cs typeface="MV Boli" panose="02000500030200090000" pitchFamily="2" charset="0"/>
              </a:rPr>
              <a:t>ence, da podrobneje </a:t>
            </a:r>
            <a:r>
              <a:rPr lang="sl-SI" altLang="sl-SI" sz="2800" b="1" u="sng" dirty="0">
                <a:latin typeface="MV Boli" panose="02000500030200090000" pitchFamily="2" charset="0"/>
                <a:cs typeface="MV Boli" panose="02000500030200090000" pitchFamily="2" charset="0"/>
              </a:rPr>
              <a:t>raziš</a:t>
            </a:r>
            <a:r>
              <a:rPr lang="sl-SI" altLang="sl-SI" sz="2800" u="sng" dirty="0">
                <a:latin typeface="MV Boli" panose="02000500030200090000" pitchFamily="2" charset="0"/>
                <a:cs typeface="MV Boli" panose="02000500030200090000" pitchFamily="2" charset="0"/>
              </a:rPr>
              <a:t>č</a:t>
            </a:r>
            <a:r>
              <a:rPr lang="sl-SI" altLang="sl-SI" sz="2800" b="1" u="sng" dirty="0">
                <a:latin typeface="MV Boli" panose="02000500030200090000" pitchFamily="2" charset="0"/>
                <a:cs typeface="MV Boli" panose="02000500030200090000" pitchFamily="2" charset="0"/>
              </a:rPr>
              <a:t>ejo </a:t>
            </a:r>
            <a:r>
              <a:rPr lang="sl-SI" altLang="sl-SI" sz="2800" b="1" u="sng" dirty="0" smtClean="0">
                <a:latin typeface="MV Boli" panose="02000500030200090000" pitchFamily="2" charset="0"/>
                <a:cs typeface="MV Boli" panose="02000500030200090000" pitchFamily="2" charset="0"/>
              </a:rPr>
              <a:t>poklice</a:t>
            </a:r>
            <a:r>
              <a:rPr lang="sl-SI" altLang="sl-SI" sz="28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, ki </a:t>
            </a:r>
            <a:r>
              <a:rPr lang="sl-SI" altLang="sl-SI" sz="2800" b="1" dirty="0">
                <a:latin typeface="MV Boli" panose="02000500030200090000" pitchFamily="2" charset="0"/>
                <a:cs typeface="MV Boli" panose="02000500030200090000" pitchFamily="2" charset="0"/>
              </a:rPr>
              <a:t>so zanje primerni in </a:t>
            </a:r>
            <a:r>
              <a:rPr lang="sl-SI" altLang="sl-SI" sz="28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ki jih</a:t>
            </a:r>
            <a:r>
              <a:rPr lang="sl-SI" altLang="sl-SI" sz="2800" b="1" dirty="0">
                <a:latin typeface="MV Boli" panose="02000500030200090000" pitchFamily="2" charset="0"/>
                <a:cs typeface="MV Boli" panose="02000500030200090000" pitchFamily="2" charset="0"/>
              </a:rPr>
              <a:t> zanimajo,</a:t>
            </a:r>
          </a:p>
          <a:p>
            <a:pPr>
              <a:defRPr/>
            </a:pPr>
            <a:endParaRPr lang="sl-SI" altLang="sl-SI" sz="2800" b="1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sl-SI" altLang="sl-SI" sz="2800" b="1" dirty="0">
                <a:latin typeface="MV Boli" panose="02000500030200090000" pitchFamily="2" charset="0"/>
                <a:cs typeface="MV Boli" panose="02000500030200090000" pitchFamily="2" charset="0"/>
              </a:rPr>
              <a:t>omogo</a:t>
            </a:r>
            <a:r>
              <a:rPr lang="sl-SI" altLang="sl-SI" sz="2800" dirty="0">
                <a:latin typeface="MV Boli" panose="02000500030200090000" pitchFamily="2" charset="0"/>
                <a:cs typeface="MV Boli" panose="02000500030200090000" pitchFamily="2" charset="0"/>
              </a:rPr>
              <a:t>č</a:t>
            </a:r>
            <a:r>
              <a:rPr lang="sl-SI" altLang="sl-SI" sz="2800" b="1" dirty="0">
                <a:latin typeface="MV Boli" panose="02000500030200090000" pitchFamily="2" charset="0"/>
                <a:cs typeface="MV Boli" panose="02000500030200090000" pitchFamily="2" charset="0"/>
              </a:rPr>
              <a:t>iti u</a:t>
            </a:r>
            <a:r>
              <a:rPr lang="sl-SI" altLang="sl-SI" sz="2800" dirty="0">
                <a:latin typeface="MV Boli" panose="02000500030200090000" pitchFamily="2" charset="0"/>
                <a:cs typeface="MV Boli" panose="02000500030200090000" pitchFamily="2" charset="0"/>
              </a:rPr>
              <a:t>č</a:t>
            </a:r>
            <a:r>
              <a:rPr lang="sl-SI" altLang="sl-SI" sz="2800" b="1" dirty="0">
                <a:latin typeface="MV Boli" panose="02000500030200090000" pitchFamily="2" charset="0"/>
                <a:cs typeface="MV Boli" panose="02000500030200090000" pitchFamily="2" charset="0"/>
              </a:rPr>
              <a:t>encu, da dobi </a:t>
            </a:r>
            <a:r>
              <a:rPr lang="sl-SI" altLang="sl-SI" sz="2800" b="1" u="sng" dirty="0">
                <a:latin typeface="MV Boli" panose="02000500030200090000" pitchFamily="2" charset="0"/>
                <a:cs typeface="MV Boli" panose="02000500030200090000" pitchFamily="2" charset="0"/>
              </a:rPr>
              <a:t>nove zamisli</a:t>
            </a:r>
            <a:r>
              <a:rPr lang="sl-SI" altLang="sl-SI" sz="2800" b="1" dirty="0">
                <a:latin typeface="MV Boli" panose="02000500030200090000" pitchFamily="2" charset="0"/>
                <a:cs typeface="MV Boli" panose="02000500030200090000" pitchFamily="2" charset="0"/>
              </a:rPr>
              <a:t> o primernih poklicih in si razširi znanje o že poznanih in novih poklicih.</a:t>
            </a:r>
          </a:p>
          <a:p>
            <a:pPr>
              <a:defRPr/>
            </a:pPr>
            <a:endParaRPr lang="sl-SI" sz="2800" b="1" dirty="0">
              <a:solidFill>
                <a:srgbClr val="8B1098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700808"/>
            <a:ext cx="1719634" cy="1719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639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8413"/>
            <a:ext cx="7467600" cy="5205412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buFontTx/>
              <a:buNone/>
              <a:defRPr/>
            </a:pPr>
            <a:r>
              <a:rPr lang="sl-SI" altLang="sl-SI" sz="3200" b="1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KRITERIJI ZA PRIDOBITEV </a:t>
            </a:r>
          </a:p>
          <a:p>
            <a:pPr marL="514350" indent="-514350" eaLnBrk="1" hangingPunct="1">
              <a:buFontTx/>
              <a:buAutoNum type="arabicPeriod"/>
              <a:defRPr/>
            </a:pP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Vsaj en izjemen dosežek v zadnjih dveh letih</a:t>
            </a:r>
          </a:p>
          <a:p>
            <a:pPr marL="0" indent="0" eaLnBrk="1" hangingPunct="1">
              <a:buNone/>
              <a:defRPr/>
            </a:pPr>
            <a:endParaRPr lang="sl-SI" altLang="sl-SI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2. V  9. razredu povpre</a:t>
            </a:r>
            <a:r>
              <a:rPr lang="sl-SI" altLang="sl-SI" dirty="0" smtClean="0">
                <a:latin typeface="MV Boli" panose="02000500030200090000" pitchFamily="2" charset="0"/>
                <a:cs typeface="MV Boli" panose="02000500030200090000" pitchFamily="2" charset="0"/>
              </a:rPr>
              <a:t>č</a:t>
            </a: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na ocena najmanj 4,7 (tudi izbirni predmeti)</a:t>
            </a:r>
          </a:p>
          <a:p>
            <a:pPr eaLnBrk="1" hangingPunct="1">
              <a:buFont typeface="Wingdings" pitchFamily="2" charset="2"/>
              <a:buNone/>
              <a:defRPr/>
            </a:pPr>
            <a:endParaRPr lang="sl-SI" altLang="sl-SI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3. Vse informacije so na voljo na spletni strani</a:t>
            </a:r>
          </a:p>
          <a:p>
            <a:pPr eaLnBrk="1" hangingPunct="1">
              <a:buFont typeface="Wingdings" pitchFamily="2" charset="2"/>
              <a:buNone/>
              <a:defRPr/>
            </a:pPr>
            <a:r>
              <a:rPr lang="sl-SI" altLang="sl-SI" b="1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  </a:t>
            </a:r>
            <a:r>
              <a:rPr lang="sl-SI" altLang="sl-SI" b="1" dirty="0" err="1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www.sklad</a:t>
            </a:r>
            <a:r>
              <a:rPr lang="sl-SI" altLang="sl-SI" b="1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-</a:t>
            </a:r>
            <a:r>
              <a:rPr lang="sl-SI" altLang="sl-SI" b="1" dirty="0" err="1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kadri.si</a:t>
            </a:r>
            <a:endParaRPr lang="sl-SI" altLang="sl-SI" b="1" dirty="0" smtClean="0">
              <a:solidFill>
                <a:srgbClr val="0099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eaLnBrk="1" hangingPunct="1">
              <a:buFont typeface="Wingdings" pitchFamily="2" charset="2"/>
              <a:buNone/>
              <a:defRPr/>
            </a:pPr>
            <a:endParaRPr lang="sl-SI" altLang="sl-SI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sl-SI" altLang="sl-SI" b="1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SPREMEMBA!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sl-SI" altLang="sl-SI" b="1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NI VE</a:t>
            </a:r>
            <a:r>
              <a:rPr lang="sl-SI" altLang="sl-SI" sz="2000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Č</a:t>
            </a:r>
            <a:r>
              <a:rPr lang="sl-SI" altLang="sl-SI" b="1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POTREBNO, DA JE IDENTIFICIRAN 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sl-SI" altLang="sl-SI" b="1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KOT NADARJEN U</a:t>
            </a:r>
            <a:r>
              <a:rPr lang="sl-SI" altLang="sl-SI" sz="2000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Č</a:t>
            </a:r>
            <a:r>
              <a:rPr lang="sl-SI" altLang="sl-SI" b="1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ENEC.</a:t>
            </a:r>
          </a:p>
          <a:p>
            <a:pPr eaLnBrk="1" hangingPunct="1">
              <a:defRPr/>
            </a:pPr>
            <a:endParaRPr lang="sl-SI" altLang="sl-SI" b="1" dirty="0" smtClean="0">
              <a:latin typeface="Bradley Hand ITC" panose="03070402050302030203" pitchFamily="66" charset="0"/>
            </a:endParaRPr>
          </a:p>
        </p:txBody>
      </p:sp>
      <p:sp>
        <p:nvSpPr>
          <p:cNvPr id="19461" name="Ograda številke diapozitiva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410575" y="6181531"/>
            <a:ext cx="609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14C55B3-E9E3-46A9-8581-60C2B57AB841}" type="slidenum">
              <a:rPr lang="en-US" altLang="sl-SI" sz="1400" smtClean="0">
                <a:solidFill>
                  <a:srgbClr val="FFFFFF"/>
                </a:solidFill>
                <a:latin typeface="Bradley Hand ITC" pitchFamily="66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altLang="sl-SI" sz="1400" smtClean="0">
              <a:solidFill>
                <a:srgbClr val="FFFFFF"/>
              </a:solidFill>
              <a:latin typeface="Bradley Hand ITC" pitchFamily="66" charset="0"/>
            </a:endParaRPr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0"/>
            <a:ext cx="7467600" cy="1143001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4400" b="1" dirty="0" smtClean="0">
                <a:solidFill>
                  <a:srgbClr val="CC0000"/>
                </a:solidFill>
                <a:latin typeface="Viner Hand ITC" panose="03070502030502020203" pitchFamily="66" charset="0"/>
                <a:cs typeface="MV Boli" panose="02000500030200090000" pitchFamily="2" charset="0"/>
              </a:rPr>
              <a:t>ZOISOVE ŠTIPENDIJE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560" y="116632"/>
            <a:ext cx="1589474" cy="15841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680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539552" y="908720"/>
            <a:ext cx="8208912" cy="5472955"/>
          </a:xfrm>
        </p:spPr>
        <p:txBody>
          <a:bodyPr>
            <a:normAutofit fontScale="32500" lnSpcReduction="20000"/>
          </a:bodyPr>
          <a:lstStyle/>
          <a:p>
            <a:pPr algn="ctr" eaLnBrk="1" hangingPunct="1">
              <a:buFontTx/>
              <a:buNone/>
              <a:defRPr/>
            </a:pPr>
            <a:endParaRPr lang="sl-SI" altLang="sl-SI" sz="3200" b="1" dirty="0" smtClean="0">
              <a:solidFill>
                <a:srgbClr val="C0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 eaLnBrk="1" hangingPunct="1">
              <a:buFontTx/>
              <a:buNone/>
              <a:defRPr/>
            </a:pPr>
            <a:r>
              <a:rPr lang="sl-SI" altLang="sl-SI" sz="5100" b="1" dirty="0" smtClean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Razpis programov za šolsko </a:t>
            </a:r>
            <a:r>
              <a:rPr lang="sl-SI" altLang="sl-SI" sz="5100" b="1" dirty="0" smtClean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leto 2018/2019</a:t>
            </a:r>
          </a:p>
          <a:p>
            <a:pPr marL="0" indent="0">
              <a:buNone/>
            </a:pPr>
            <a:endParaRPr lang="sl-SI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r>
              <a:rPr lang="sl-SI" sz="63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-  </a:t>
            </a:r>
            <a:r>
              <a:rPr lang="sl-SI" sz="6300" dirty="0" smtClean="0">
                <a:latin typeface="MV Boli" panose="02000500030200090000" pitchFamily="2" charset="0"/>
                <a:cs typeface="MV Boli" panose="02000500030200090000" pitchFamily="2" charset="0"/>
              </a:rPr>
              <a:t>kamnosek</a:t>
            </a:r>
            <a:endParaRPr lang="sl-SI" sz="63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r>
              <a:rPr lang="sl-SI" sz="6300" dirty="0">
                <a:latin typeface="MV Boli" panose="02000500030200090000" pitchFamily="2" charset="0"/>
                <a:cs typeface="MV Boli" panose="02000500030200090000" pitchFamily="2" charset="0"/>
              </a:rPr>
              <a:t>-  </a:t>
            </a:r>
            <a:r>
              <a:rPr lang="sl-SI" sz="6300" dirty="0" err="1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mehatronik</a:t>
            </a:r>
            <a:r>
              <a:rPr lang="sl-SI" sz="6300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operater</a:t>
            </a:r>
            <a:r>
              <a:rPr lang="sl-SI" sz="6300" dirty="0" smtClean="0">
                <a:latin typeface="MV Boli" panose="02000500030200090000" pitchFamily="2" charset="0"/>
                <a:cs typeface="MV Boli" panose="02000500030200090000" pitchFamily="2" charset="0"/>
              </a:rPr>
              <a:t>		</a:t>
            </a:r>
          </a:p>
          <a:p>
            <a:pPr marL="0" indent="0">
              <a:buNone/>
            </a:pPr>
            <a:r>
              <a:rPr lang="sl-SI" sz="6300" dirty="0" smtClean="0">
                <a:latin typeface="MV Boli" panose="02000500030200090000" pitchFamily="2" charset="0"/>
                <a:cs typeface="MV Boli" panose="02000500030200090000" pitchFamily="2" charset="0"/>
              </a:rPr>
              <a:t>-</a:t>
            </a:r>
            <a:r>
              <a:rPr lang="sl-SI" sz="6300" dirty="0">
                <a:latin typeface="MV Boli" panose="02000500030200090000" pitchFamily="2" charset="0"/>
                <a:cs typeface="MV Boli" panose="02000500030200090000" pitchFamily="2" charset="0"/>
              </a:rPr>
              <a:t>  </a:t>
            </a:r>
            <a:r>
              <a:rPr lang="sl-SI" sz="6300" dirty="0" smtClean="0">
                <a:latin typeface="MV Boli" panose="02000500030200090000" pitchFamily="2" charset="0"/>
                <a:cs typeface="MV Boli" panose="02000500030200090000" pitchFamily="2" charset="0"/>
              </a:rPr>
              <a:t>izdelovalec </a:t>
            </a:r>
            <a:r>
              <a:rPr lang="sl-SI" sz="6300" dirty="0">
                <a:latin typeface="MV Boli" panose="02000500030200090000" pitchFamily="2" charset="0"/>
                <a:cs typeface="MV Boli" panose="02000500030200090000" pitchFamily="2" charset="0"/>
              </a:rPr>
              <a:t>kovinskih </a:t>
            </a:r>
            <a:r>
              <a:rPr lang="sl-SI" sz="6300" dirty="0" smtClean="0">
                <a:latin typeface="MV Boli" panose="02000500030200090000" pitchFamily="2" charset="0"/>
                <a:cs typeface="MV Boli" panose="02000500030200090000" pitchFamily="2" charset="0"/>
              </a:rPr>
              <a:t>konstrukcij</a:t>
            </a:r>
          </a:p>
          <a:p>
            <a:pPr marL="0" indent="0">
              <a:buNone/>
            </a:pPr>
            <a:r>
              <a:rPr lang="sl-SI" sz="6300" dirty="0" smtClean="0">
                <a:latin typeface="MV Boli" panose="02000500030200090000" pitchFamily="2" charset="0"/>
                <a:cs typeface="MV Boli" panose="02000500030200090000" pitchFamily="2" charset="0"/>
              </a:rPr>
              <a:t>-</a:t>
            </a:r>
            <a:r>
              <a:rPr lang="sl-SI" sz="6300" dirty="0">
                <a:latin typeface="MV Boli" panose="02000500030200090000" pitchFamily="2" charset="0"/>
                <a:cs typeface="MV Boli" panose="02000500030200090000" pitchFamily="2" charset="0"/>
              </a:rPr>
              <a:t>  </a:t>
            </a:r>
            <a:r>
              <a:rPr lang="sl-SI" sz="6300" dirty="0" err="1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instalater</a:t>
            </a:r>
            <a:r>
              <a:rPr lang="sl-SI" sz="6300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strojnih instalacij</a:t>
            </a:r>
            <a:r>
              <a:rPr lang="sl-SI" sz="6300" dirty="0">
                <a:latin typeface="MV Boli" panose="02000500030200090000" pitchFamily="2" charset="0"/>
                <a:cs typeface="MV Boli" panose="02000500030200090000" pitchFamily="2" charset="0"/>
              </a:rPr>
              <a:t>	</a:t>
            </a:r>
            <a:r>
              <a:rPr lang="sl-SI" sz="6300" dirty="0" smtClean="0">
                <a:latin typeface="MV Boli" panose="02000500030200090000" pitchFamily="2" charset="0"/>
                <a:cs typeface="MV Boli" panose="02000500030200090000" pitchFamily="2" charset="0"/>
              </a:rPr>
              <a:t>  -</a:t>
            </a:r>
            <a:r>
              <a:rPr lang="sl-SI" sz="6300" dirty="0">
                <a:latin typeface="MV Boli" panose="02000500030200090000" pitchFamily="2" charset="0"/>
                <a:cs typeface="MV Boli" panose="02000500030200090000" pitchFamily="2" charset="0"/>
              </a:rPr>
              <a:t>   </a:t>
            </a:r>
            <a:r>
              <a:rPr lang="sl-SI" sz="6300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oblikovalec </a:t>
            </a:r>
            <a:r>
              <a:rPr lang="sl-SI" sz="63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kovin </a:t>
            </a:r>
            <a:r>
              <a:rPr lang="sl-SI" sz="6300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orodjar</a:t>
            </a:r>
            <a:endParaRPr lang="sl-SI" sz="630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r>
              <a:rPr lang="sl-SI" sz="6300" dirty="0">
                <a:latin typeface="MV Boli" panose="02000500030200090000" pitchFamily="2" charset="0"/>
                <a:cs typeface="MV Boli" panose="02000500030200090000" pitchFamily="2" charset="0"/>
              </a:rPr>
              <a:t>-  </a:t>
            </a:r>
            <a:r>
              <a:rPr lang="sl-SI" sz="6300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elektrikar</a:t>
            </a:r>
            <a:r>
              <a:rPr lang="sl-SI" sz="6300" dirty="0" smtClean="0">
                <a:latin typeface="MV Boli" panose="02000500030200090000" pitchFamily="2" charset="0"/>
                <a:cs typeface="MV Boli" panose="02000500030200090000" pitchFamily="2" charset="0"/>
              </a:rPr>
              <a:t>			  -</a:t>
            </a:r>
            <a:r>
              <a:rPr lang="sl-SI" sz="6300" dirty="0">
                <a:latin typeface="MV Boli" panose="02000500030200090000" pitchFamily="2" charset="0"/>
                <a:cs typeface="MV Boli" panose="02000500030200090000" pitchFamily="2" charset="0"/>
              </a:rPr>
              <a:t>   </a:t>
            </a:r>
            <a:r>
              <a:rPr lang="sl-SI" sz="6300" dirty="0" err="1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avtokaroserist</a:t>
            </a:r>
            <a:endParaRPr lang="sl-SI" sz="630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r>
              <a:rPr lang="sl-SI" sz="6300" dirty="0" smtClean="0">
                <a:latin typeface="MV Boli" panose="02000500030200090000" pitchFamily="2" charset="0"/>
                <a:cs typeface="MV Boli" panose="02000500030200090000" pitchFamily="2" charset="0"/>
              </a:rPr>
              <a:t>-</a:t>
            </a:r>
            <a:r>
              <a:rPr lang="sl-SI" sz="6300" dirty="0">
                <a:latin typeface="MV Boli" panose="02000500030200090000" pitchFamily="2" charset="0"/>
                <a:cs typeface="MV Boli" panose="02000500030200090000" pitchFamily="2" charset="0"/>
              </a:rPr>
              <a:t>  </a:t>
            </a:r>
            <a:r>
              <a:rPr lang="sl-SI" sz="6300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pek</a:t>
            </a:r>
            <a:r>
              <a:rPr lang="sl-SI" sz="6300" dirty="0" smtClean="0">
                <a:latin typeface="MV Boli" panose="02000500030200090000" pitchFamily="2" charset="0"/>
                <a:cs typeface="MV Boli" panose="02000500030200090000" pitchFamily="2" charset="0"/>
              </a:rPr>
              <a:t>				  -</a:t>
            </a:r>
            <a:r>
              <a:rPr lang="sl-SI" sz="6300" dirty="0">
                <a:latin typeface="MV Boli" panose="02000500030200090000" pitchFamily="2" charset="0"/>
                <a:cs typeface="MV Boli" panose="02000500030200090000" pitchFamily="2" charset="0"/>
              </a:rPr>
              <a:t>   </a:t>
            </a:r>
            <a:r>
              <a:rPr lang="sl-SI" sz="6300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slaščičar/slaščičarka</a:t>
            </a:r>
            <a:endParaRPr lang="sl-SI" sz="630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r>
              <a:rPr lang="sl-SI" sz="6300" dirty="0">
                <a:latin typeface="MV Boli" panose="02000500030200090000" pitchFamily="2" charset="0"/>
                <a:cs typeface="MV Boli" panose="02000500030200090000" pitchFamily="2" charset="0"/>
              </a:rPr>
              <a:t>-  </a:t>
            </a:r>
            <a:r>
              <a:rPr lang="sl-SI" sz="6300" dirty="0" smtClean="0">
                <a:latin typeface="MV Boli" panose="02000500030200090000" pitchFamily="2" charset="0"/>
                <a:cs typeface="MV Boli" panose="02000500030200090000" pitchFamily="2" charset="0"/>
              </a:rPr>
              <a:t>mesar			  -</a:t>
            </a:r>
            <a:r>
              <a:rPr lang="sl-SI" sz="6300" dirty="0">
                <a:latin typeface="MV Boli" panose="02000500030200090000" pitchFamily="2" charset="0"/>
                <a:cs typeface="MV Boli" panose="02000500030200090000" pitchFamily="2" charset="0"/>
              </a:rPr>
              <a:t>   </a:t>
            </a:r>
            <a:r>
              <a:rPr lang="sl-SI" sz="6300" dirty="0" smtClean="0">
                <a:latin typeface="MV Boli" panose="02000500030200090000" pitchFamily="2" charset="0"/>
                <a:cs typeface="MV Boli" panose="02000500030200090000" pitchFamily="2" charset="0"/>
              </a:rPr>
              <a:t>tapetnik</a:t>
            </a:r>
          </a:p>
          <a:p>
            <a:pPr marL="0" indent="0">
              <a:buNone/>
            </a:pPr>
            <a:r>
              <a:rPr lang="sl-SI" sz="6300" dirty="0" smtClean="0">
                <a:latin typeface="MV Boli" panose="02000500030200090000" pitchFamily="2" charset="0"/>
                <a:cs typeface="MV Boli" panose="02000500030200090000" pitchFamily="2" charset="0"/>
              </a:rPr>
              <a:t>-</a:t>
            </a:r>
            <a:r>
              <a:rPr lang="sl-SI" sz="6300" dirty="0">
                <a:latin typeface="MV Boli" panose="02000500030200090000" pitchFamily="2" charset="0"/>
                <a:cs typeface="MV Boli" panose="02000500030200090000" pitchFamily="2" charset="0"/>
              </a:rPr>
              <a:t>  </a:t>
            </a:r>
            <a:r>
              <a:rPr lang="sl-SI" sz="6300" dirty="0" smtClean="0">
                <a:latin typeface="MV Boli" panose="02000500030200090000" pitchFamily="2" charset="0"/>
                <a:cs typeface="MV Boli" panose="02000500030200090000" pitchFamily="2" charset="0"/>
              </a:rPr>
              <a:t>mizar/mizarka		  -</a:t>
            </a:r>
            <a:r>
              <a:rPr lang="sl-SI" sz="6300" dirty="0">
                <a:latin typeface="MV Boli" panose="02000500030200090000" pitchFamily="2" charset="0"/>
                <a:cs typeface="MV Boli" panose="02000500030200090000" pitchFamily="2" charset="0"/>
              </a:rPr>
              <a:t>   </a:t>
            </a:r>
            <a:r>
              <a:rPr lang="sl-SI" sz="6300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zidar</a:t>
            </a:r>
            <a:endParaRPr lang="sl-SI" sz="630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r>
              <a:rPr lang="sl-SI" sz="6300" dirty="0">
                <a:latin typeface="MV Boli" panose="02000500030200090000" pitchFamily="2" charset="0"/>
                <a:cs typeface="MV Boli" panose="02000500030200090000" pitchFamily="2" charset="0"/>
              </a:rPr>
              <a:t>-  </a:t>
            </a:r>
            <a:r>
              <a:rPr lang="sl-SI" sz="6300" dirty="0" smtClean="0">
                <a:latin typeface="MV Boli" panose="02000500030200090000" pitchFamily="2" charset="0"/>
                <a:cs typeface="MV Boli" panose="02000500030200090000" pitchFamily="2" charset="0"/>
              </a:rPr>
              <a:t>klepar-krovec		  -   </a:t>
            </a:r>
            <a:r>
              <a:rPr lang="sl-SI" sz="6300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izvajalec suho montažne grad.</a:t>
            </a:r>
          </a:p>
          <a:p>
            <a:pPr marL="0" indent="0">
              <a:buNone/>
            </a:pPr>
            <a:r>
              <a:rPr lang="sl-SI" sz="6300" dirty="0" smtClean="0">
                <a:latin typeface="MV Boli" panose="02000500030200090000" pitchFamily="2" charset="0"/>
                <a:cs typeface="MV Boli" panose="02000500030200090000" pitchFamily="2" charset="0"/>
              </a:rPr>
              <a:t>-</a:t>
            </a:r>
            <a:r>
              <a:rPr lang="sl-SI" sz="6300" dirty="0">
                <a:latin typeface="MV Boli" panose="02000500030200090000" pitchFamily="2" charset="0"/>
                <a:cs typeface="MV Boli" panose="02000500030200090000" pitchFamily="2" charset="0"/>
              </a:rPr>
              <a:t>  </a:t>
            </a:r>
            <a:r>
              <a:rPr lang="sl-SI" sz="6300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tesar </a:t>
            </a:r>
            <a:r>
              <a:rPr lang="sl-SI" sz="63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 </a:t>
            </a:r>
            <a:r>
              <a:rPr lang="sl-SI" sz="6300" dirty="0" smtClean="0">
                <a:latin typeface="MV Boli" panose="02000500030200090000" pitchFamily="2" charset="0"/>
                <a:cs typeface="MV Boli" panose="02000500030200090000" pitchFamily="2" charset="0"/>
              </a:rPr>
              <a:t>				</a:t>
            </a:r>
          </a:p>
          <a:p>
            <a:pPr marL="0" indent="0">
              <a:buNone/>
            </a:pPr>
            <a:r>
              <a:rPr lang="sl-SI" sz="6300" dirty="0" smtClean="0">
                <a:latin typeface="MV Boli" panose="02000500030200090000" pitchFamily="2" charset="0"/>
                <a:cs typeface="MV Boli" panose="02000500030200090000" pitchFamily="2" charset="0"/>
              </a:rPr>
              <a:t>-</a:t>
            </a:r>
            <a:r>
              <a:rPr lang="sl-SI" sz="6300" dirty="0">
                <a:latin typeface="MV Boli" panose="02000500030200090000" pitchFamily="2" charset="0"/>
                <a:cs typeface="MV Boli" panose="02000500030200090000" pitchFamily="2" charset="0"/>
              </a:rPr>
              <a:t>  </a:t>
            </a:r>
            <a:r>
              <a:rPr lang="sl-SI" sz="6300" dirty="0" smtClean="0">
                <a:latin typeface="MV Boli" panose="02000500030200090000" pitchFamily="2" charset="0"/>
                <a:cs typeface="MV Boli" panose="02000500030200090000" pitchFamily="2" charset="0"/>
              </a:rPr>
              <a:t>slikopleskar-črkoslikar</a:t>
            </a:r>
          </a:p>
          <a:p>
            <a:pPr marL="0" indent="0">
              <a:buNone/>
            </a:pPr>
            <a:r>
              <a:rPr lang="sl-SI" sz="6300" dirty="0" smtClean="0">
                <a:latin typeface="MV Boli" panose="02000500030200090000" pitchFamily="2" charset="0"/>
                <a:cs typeface="MV Boli" panose="02000500030200090000" pitchFamily="2" charset="0"/>
              </a:rPr>
              <a:t>-</a:t>
            </a:r>
            <a:r>
              <a:rPr lang="sl-SI" sz="6300" dirty="0">
                <a:latin typeface="MV Boli" panose="02000500030200090000" pitchFamily="2" charset="0"/>
                <a:cs typeface="MV Boli" panose="02000500030200090000" pitchFamily="2" charset="0"/>
              </a:rPr>
              <a:t>  </a:t>
            </a:r>
            <a:r>
              <a:rPr lang="sl-SI" sz="6300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pečar-polagalec </a:t>
            </a:r>
            <a:r>
              <a:rPr lang="sl-SI" sz="6300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keramičnih </a:t>
            </a:r>
            <a:r>
              <a:rPr lang="sl-SI" sz="6300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oblog</a:t>
            </a:r>
          </a:p>
          <a:p>
            <a:pPr marL="0" indent="0">
              <a:buNone/>
            </a:pPr>
            <a:r>
              <a:rPr lang="sl-SI" sz="6300" dirty="0" smtClean="0">
                <a:latin typeface="MV Boli" panose="02000500030200090000" pitchFamily="2" charset="0"/>
                <a:cs typeface="MV Boli" panose="02000500030200090000" pitchFamily="2" charset="0"/>
              </a:rPr>
              <a:t>-</a:t>
            </a:r>
            <a:r>
              <a:rPr lang="sl-SI" sz="6300" dirty="0">
                <a:latin typeface="MV Boli" panose="02000500030200090000" pitchFamily="2" charset="0"/>
                <a:cs typeface="MV Boli" panose="02000500030200090000" pitchFamily="2" charset="0"/>
              </a:rPr>
              <a:t>  </a:t>
            </a:r>
            <a:r>
              <a:rPr lang="sl-SI" sz="6300" dirty="0" smtClean="0">
                <a:latin typeface="MV Boli" panose="02000500030200090000" pitchFamily="2" charset="0"/>
                <a:cs typeface="MV Boli" panose="02000500030200090000" pitchFamily="2" charset="0"/>
              </a:rPr>
              <a:t>gozdar</a:t>
            </a:r>
            <a:endParaRPr lang="sl-SI" sz="63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r>
              <a:rPr lang="sl-SI" sz="6300" dirty="0">
                <a:latin typeface="MV Boli" panose="02000500030200090000" pitchFamily="2" charset="0"/>
                <a:cs typeface="MV Boli" panose="02000500030200090000" pitchFamily="2" charset="0"/>
              </a:rPr>
              <a:t>-  </a:t>
            </a:r>
            <a:r>
              <a:rPr lang="sl-SI" sz="6300" dirty="0" smtClean="0">
                <a:latin typeface="MV Boli" panose="02000500030200090000" pitchFamily="2" charset="0"/>
                <a:cs typeface="MV Boli" panose="02000500030200090000" pitchFamily="2" charset="0"/>
              </a:rPr>
              <a:t>dimnikar</a:t>
            </a:r>
          </a:p>
          <a:p>
            <a:pPr marL="0" indent="0">
              <a:buNone/>
            </a:pPr>
            <a:r>
              <a:rPr lang="sl-SI" sz="6300" dirty="0" smtClean="0">
                <a:latin typeface="MV Boli" panose="02000500030200090000" pitchFamily="2" charset="0"/>
                <a:cs typeface="MV Boli" panose="02000500030200090000" pitchFamily="2" charset="0"/>
              </a:rPr>
              <a:t>-  </a:t>
            </a:r>
            <a:r>
              <a:rPr lang="sl-SI" sz="6300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steklar</a:t>
            </a:r>
            <a:endParaRPr lang="sl-SI" sz="6300" dirty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19461" name="Ograda številke diapozitiva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410575" y="6181531"/>
            <a:ext cx="609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14C55B3-E9E3-46A9-8581-60C2B57AB841}" type="slidenum">
              <a:rPr lang="en-US" altLang="sl-SI" sz="1400" smtClean="0">
                <a:solidFill>
                  <a:srgbClr val="FFFFFF"/>
                </a:solidFill>
                <a:latin typeface="Bradley Hand ITC" pitchFamily="66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n-US" altLang="sl-SI" sz="1400" smtClean="0">
              <a:solidFill>
                <a:srgbClr val="FFFFFF"/>
              </a:solidFill>
              <a:latin typeface="Bradley Hand ITC" pitchFamily="66" charset="0"/>
            </a:endParaRPr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>
          <a:xfrm>
            <a:off x="745581" y="-99392"/>
            <a:ext cx="7467600" cy="1143001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sl-SI" sz="4400" b="1" dirty="0" smtClean="0">
                <a:solidFill>
                  <a:srgbClr val="CC0000"/>
                </a:solidFill>
                <a:latin typeface="Viner Hand ITC" panose="03070502030502020203" pitchFamily="66" charset="0"/>
                <a:cs typeface="MV Boli" panose="02000500030200090000" pitchFamily="2" charset="0"/>
              </a:rPr>
              <a:t>DEFICITARNI POKLICI </a:t>
            </a:r>
          </a:p>
        </p:txBody>
      </p:sp>
      <p:sp>
        <p:nvSpPr>
          <p:cNvPr id="2" name="Pravokotnik 1"/>
          <p:cNvSpPr/>
          <p:nvPr/>
        </p:nvSpPr>
        <p:spPr>
          <a:xfrm>
            <a:off x="1357938" y="6211975"/>
            <a:ext cx="705161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sl-SI" b="1" dirty="0" smtClean="0">
                <a:solidFill>
                  <a:srgbClr val="FF0066"/>
                </a:solidFill>
                <a:latin typeface="+mj-lt"/>
                <a:cs typeface="MV Boli" panose="02000500030200090000" pitchFamily="2" charset="0"/>
              </a:rPr>
              <a:t>Štipendija za deficitarne poklice </a:t>
            </a:r>
            <a:r>
              <a:rPr lang="sl-SI" b="1" cap="all" dirty="0" smtClean="0">
                <a:solidFill>
                  <a:srgbClr val="FF0066"/>
                </a:solidFill>
                <a:latin typeface="Calibri" panose="020F0502020204030204" pitchFamily="34" charset="0"/>
                <a:cs typeface="MV Boli" panose="02000500030200090000" pitchFamily="2" charset="0"/>
              </a:rPr>
              <a:t>Ne vpliva </a:t>
            </a:r>
            <a:r>
              <a:rPr lang="sl-SI" b="1" dirty="0" smtClean="0">
                <a:solidFill>
                  <a:srgbClr val="FF0066"/>
                </a:solidFill>
                <a:latin typeface="Calibri" panose="020F0502020204030204" pitchFamily="34" charset="0"/>
                <a:cs typeface="MV Boli" panose="02000500030200090000" pitchFamily="2" charset="0"/>
              </a:rPr>
              <a:t>na višino otroškega dodatka </a:t>
            </a:r>
          </a:p>
          <a:p>
            <a:pPr algn="ctr"/>
            <a:r>
              <a:rPr lang="sl-SI" b="1" dirty="0" smtClean="0">
                <a:solidFill>
                  <a:srgbClr val="FF0066"/>
                </a:solidFill>
                <a:latin typeface="Calibri" panose="020F0502020204030204" pitchFamily="34" charset="0"/>
                <a:cs typeface="MV Boli" panose="02000500030200090000" pitchFamily="2" charset="0"/>
              </a:rPr>
              <a:t>ali višino plačila dohodnine </a:t>
            </a:r>
            <a:endParaRPr lang="sl-SI" dirty="0">
              <a:solidFill>
                <a:srgbClr val="FF0066"/>
              </a:solidFill>
              <a:latin typeface="Calibri" panose="020F0502020204030204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4365104"/>
            <a:ext cx="1872208" cy="1654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9525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683568" y="692696"/>
            <a:ext cx="7467600" cy="6120680"/>
          </a:xfrm>
        </p:spPr>
        <p:txBody>
          <a:bodyPr>
            <a:normAutofit fontScale="25000" lnSpcReduction="20000"/>
          </a:bodyPr>
          <a:lstStyle/>
          <a:p>
            <a:pPr eaLnBrk="1" hangingPunct="1">
              <a:buFontTx/>
              <a:buNone/>
              <a:defRPr/>
            </a:pPr>
            <a:endParaRPr lang="sl-SI" altLang="sl-SI" sz="3200" b="1" dirty="0" smtClean="0">
              <a:solidFill>
                <a:srgbClr val="0099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defRPr/>
            </a:pPr>
            <a:r>
              <a:rPr lang="sl-SI" altLang="sl-SI" sz="7200" b="1" dirty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j</a:t>
            </a:r>
            <a:r>
              <a:rPr lang="sl-SI" altLang="sl-SI" sz="7200" b="1" dirty="0" smtClean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 oblika izobraževanja, kjer se večji del izobraževanja izvede pri delodajalcu</a:t>
            </a:r>
          </a:p>
          <a:p>
            <a:pPr>
              <a:defRPr/>
            </a:pPr>
            <a:endParaRPr lang="sl-SI" altLang="sl-SI" sz="7200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defRPr/>
            </a:pPr>
            <a:r>
              <a:rPr lang="sl-SI" altLang="sl-SI" sz="7200" b="1" dirty="0" smtClean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Vsaj 50% programa se izvede kot praktično usposabljanje z delom pri </a:t>
            </a:r>
            <a:r>
              <a:rPr lang="sl-SI" altLang="sl-SI" sz="7200" b="1" dirty="0" smtClean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delodajalcih</a:t>
            </a:r>
          </a:p>
          <a:p>
            <a:pPr marL="0" indent="0">
              <a:buNone/>
              <a:defRPr/>
            </a:pPr>
            <a:endParaRPr lang="sl-SI" altLang="sl-SI" sz="7200" b="1" dirty="0" smtClean="0">
              <a:solidFill>
                <a:srgbClr val="00B05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defRPr/>
            </a:pPr>
            <a:r>
              <a:rPr lang="sl-SI" altLang="sl-SI" sz="7200" b="1" dirty="0" smtClean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Programi </a:t>
            </a:r>
            <a:r>
              <a:rPr lang="sl-SI" altLang="sl-SI" sz="7200" b="1" dirty="0" smtClean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vajeništva v Savinjski regiji: </a:t>
            </a:r>
            <a:endParaRPr lang="sl-SI" altLang="sl-SI" sz="7200" b="1" dirty="0" smtClean="0">
              <a:solidFill>
                <a:srgbClr val="00B05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  <a:defRPr/>
            </a:pPr>
            <a:r>
              <a:rPr lang="sl-SI" altLang="sl-SI" sz="72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    - </a:t>
            </a:r>
            <a:r>
              <a:rPr lang="sl-SI" altLang="sl-SI" sz="72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Steklar (Šolski  center Rogaška Slatina),</a:t>
            </a:r>
          </a:p>
          <a:p>
            <a:pPr marL="0" indent="0">
              <a:buNone/>
              <a:defRPr/>
            </a:pPr>
            <a:r>
              <a:rPr lang="sl-SI" altLang="sl-SI" sz="7200" b="1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sl-SI" altLang="sl-SI" sz="72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   - Strojni mehanik (Šolski center Velenje, Strojna šola)</a:t>
            </a:r>
            <a:endParaRPr lang="sl-SI" altLang="sl-SI" sz="7200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defRPr/>
            </a:pPr>
            <a:endParaRPr lang="sl-SI" altLang="sl-SI" sz="7200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defRPr/>
            </a:pPr>
            <a:r>
              <a:rPr lang="sl-SI" altLang="sl-SI" sz="7200" b="1" dirty="0" smtClean="0">
                <a:solidFill>
                  <a:srgbClr val="00B05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Delodajalci, </a:t>
            </a:r>
            <a:r>
              <a:rPr lang="sl-SI" altLang="sl-SI" sz="72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pri katerih so na voljo učna mesta objavljena na spletni strani Ministrstva za izobraževanje, znanost in šport</a:t>
            </a:r>
          </a:p>
          <a:p>
            <a:pPr marL="0" indent="0">
              <a:buNone/>
              <a:defRPr/>
            </a:pPr>
            <a:endParaRPr lang="sl-SI" altLang="sl-SI" sz="7200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defRPr/>
            </a:pPr>
            <a:r>
              <a:rPr lang="sl-SI" altLang="sl-SI" sz="72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Omogoča </a:t>
            </a:r>
            <a:r>
              <a:rPr lang="sl-SI" altLang="sl-SI" sz="7200" b="1" u="sng" dirty="0" smtClean="0">
                <a:latin typeface="MV Boli" panose="02000500030200090000" pitchFamily="2" charset="0"/>
                <a:cs typeface="MV Boli" panose="02000500030200090000" pitchFamily="2" charset="0"/>
              </a:rPr>
              <a:t>zgodnejši stik </a:t>
            </a:r>
            <a:r>
              <a:rPr lang="sl-SI" altLang="sl-SI" sz="72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s potencialnim delodajalcem in nabiranje praktičnih izkušenj</a:t>
            </a:r>
          </a:p>
          <a:p>
            <a:pPr marL="0" indent="0">
              <a:buNone/>
              <a:defRPr/>
            </a:pPr>
            <a:endParaRPr lang="sl-SI" altLang="sl-SI" sz="7200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defRPr/>
            </a:pPr>
            <a:r>
              <a:rPr lang="sl-SI" altLang="sl-SI" sz="7200" b="1" u="sng" dirty="0" smtClean="0">
                <a:latin typeface="MV Boli" panose="02000500030200090000" pitchFamily="2" charset="0"/>
                <a:cs typeface="MV Boli" panose="02000500030200090000" pitchFamily="2" charset="0"/>
              </a:rPr>
              <a:t>Enake pravice in obveznosti kot dijak</a:t>
            </a:r>
            <a:r>
              <a:rPr lang="sl-SI" altLang="sl-SI" sz="72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, ki bo v isti program vpisan v šolski obliki</a:t>
            </a:r>
          </a:p>
          <a:p>
            <a:pPr>
              <a:defRPr/>
            </a:pPr>
            <a:endParaRPr lang="sl-SI" altLang="sl-SI" sz="7200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defRPr/>
            </a:pPr>
            <a:endParaRPr lang="sl-SI" altLang="sl-SI" sz="7200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defRPr/>
            </a:pPr>
            <a:endParaRPr lang="sl-SI" altLang="sl-SI" sz="7200" b="1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defRPr/>
            </a:pPr>
            <a:endParaRPr lang="sl-SI" altLang="sl-SI" sz="7200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defRPr/>
            </a:pPr>
            <a:endParaRPr lang="sl-SI" altLang="sl-SI" sz="7200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defRPr/>
            </a:pPr>
            <a:endParaRPr lang="sl-SI" altLang="sl-SI" sz="5100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defRPr/>
            </a:pPr>
            <a:endParaRPr lang="sl-SI" altLang="sl-SI" sz="5100" b="1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defRPr/>
            </a:pPr>
            <a:endParaRPr lang="sl-SI" altLang="sl-SI" sz="5100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  <a:defRPr/>
            </a:pPr>
            <a:endParaRPr lang="sl-SI" altLang="sl-SI" sz="5100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defRPr/>
            </a:pPr>
            <a:endParaRPr lang="sl-SI" altLang="sl-SI" sz="5100" b="1" dirty="0" smtClean="0">
              <a:solidFill>
                <a:srgbClr val="0099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None/>
            </a:pPr>
            <a:r>
              <a:rPr lang="sl-SI" dirty="0"/>
              <a:t> </a:t>
            </a:r>
          </a:p>
          <a:p>
            <a:pPr eaLnBrk="1" hangingPunct="1">
              <a:defRPr/>
            </a:pPr>
            <a:endParaRPr lang="sl-SI" altLang="sl-SI" b="1" dirty="0" smtClean="0">
              <a:latin typeface="Bradley Hand ITC" panose="03070402050302030203" pitchFamily="66" charset="0"/>
            </a:endParaRPr>
          </a:p>
        </p:txBody>
      </p:sp>
      <p:sp>
        <p:nvSpPr>
          <p:cNvPr id="19461" name="Ograda številke diapozitiva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410575" y="6181531"/>
            <a:ext cx="609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C14C55B3-E9E3-46A9-8581-60C2B57AB841}" type="slidenum">
              <a:rPr lang="en-US" altLang="sl-SI" sz="1400" smtClean="0">
                <a:solidFill>
                  <a:srgbClr val="FFFFFF"/>
                </a:solidFill>
                <a:latin typeface="Bradley Hand ITC" pitchFamily="66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n-US" altLang="sl-SI" sz="1400" smtClean="0">
              <a:solidFill>
                <a:srgbClr val="FFFFFF"/>
              </a:solidFill>
              <a:latin typeface="Bradley Hand ITC" pitchFamily="66" charset="0"/>
            </a:endParaRPr>
          </a:p>
        </p:txBody>
      </p:sp>
      <p:sp>
        <p:nvSpPr>
          <p:cNvPr id="12292" name="Rectangle 2"/>
          <p:cNvSpPr>
            <a:spLocks noGrp="1" noChangeArrowheads="1"/>
          </p:cNvSpPr>
          <p:nvPr>
            <p:ph type="title"/>
          </p:nvPr>
        </p:nvSpPr>
        <p:spPr>
          <a:xfrm>
            <a:off x="2483768" y="0"/>
            <a:ext cx="3888432" cy="90872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4400" b="1" dirty="0" smtClean="0">
                <a:solidFill>
                  <a:srgbClr val="CC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VAJENIŠTVO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5275421"/>
            <a:ext cx="2155653" cy="14373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808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704088"/>
            <a:ext cx="903649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 smtClean="0">
                <a:solidFill>
                  <a:srgbClr val="FF0000"/>
                </a:solidFill>
                <a:latin typeface="Viner Hand ITC" panose="03070502030502020203" pitchFamily="66" charset="0"/>
              </a:rPr>
              <a:t>Programi vključeni v vajeništvo 2018/2019:</a:t>
            </a:r>
            <a:endParaRPr lang="sl-SI" dirty="0">
              <a:solidFill>
                <a:srgbClr val="FF0000"/>
              </a:solidFill>
              <a:latin typeface="Viner Hand ITC" panose="03070502030502020203" pitchFamily="66" charset="0"/>
            </a:endParaRPr>
          </a:p>
        </p:txBody>
      </p:sp>
      <p:pic>
        <p:nvPicPr>
          <p:cNvPr id="4" name="Slika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55576" y="1988840"/>
            <a:ext cx="3816424" cy="3799332"/>
          </a:xfrm>
          <a:prstGeom prst="rect">
            <a:avLst/>
          </a:prstGeom>
        </p:spPr>
      </p:pic>
      <p:sp>
        <p:nvSpPr>
          <p:cNvPr id="5" name="PoljeZBesedilom 4"/>
          <p:cNvSpPr txBox="1"/>
          <p:nvPr/>
        </p:nvSpPr>
        <p:spPr>
          <a:xfrm>
            <a:off x="5220072" y="1772816"/>
            <a:ext cx="2880320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 </a:t>
            </a:r>
            <a:endParaRPr lang="sl-SI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500" dirty="0" smtClean="0">
                <a:latin typeface="+mj-lt"/>
              </a:rPr>
              <a:t>oblikovalec </a:t>
            </a:r>
            <a:r>
              <a:rPr lang="sl-SI" sz="2500" dirty="0">
                <a:latin typeface="+mj-lt"/>
              </a:rPr>
              <a:t>kovin – orodjar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500" dirty="0" smtClean="0">
                <a:latin typeface="+mj-lt"/>
              </a:rPr>
              <a:t>mizar</a:t>
            </a:r>
            <a:endParaRPr lang="sl-SI" sz="25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500" dirty="0" smtClean="0">
                <a:latin typeface="+mj-lt"/>
              </a:rPr>
              <a:t>kamnosek</a:t>
            </a:r>
            <a:endParaRPr lang="sl-SI" sz="25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500" dirty="0" smtClean="0">
                <a:latin typeface="+mj-lt"/>
              </a:rPr>
              <a:t>gastronom </a:t>
            </a:r>
            <a:r>
              <a:rPr lang="sl-SI" sz="2500" dirty="0">
                <a:latin typeface="+mj-lt"/>
              </a:rPr>
              <a:t>- hotelir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500" dirty="0" smtClean="0">
                <a:latin typeface="+mj-lt"/>
              </a:rPr>
              <a:t>strojni </a:t>
            </a:r>
            <a:r>
              <a:rPr lang="sl-SI" sz="2500" dirty="0">
                <a:latin typeface="+mj-lt"/>
              </a:rPr>
              <a:t>mehanik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500" dirty="0" smtClean="0">
                <a:latin typeface="+mj-lt"/>
              </a:rPr>
              <a:t>papirničar</a:t>
            </a:r>
            <a:endParaRPr lang="sl-SI" sz="25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500" dirty="0" smtClean="0">
                <a:latin typeface="+mj-lt"/>
              </a:rPr>
              <a:t>slikopleskar</a:t>
            </a:r>
            <a:endParaRPr lang="sl-SI" sz="25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2500" dirty="0" smtClean="0">
                <a:latin typeface="+mj-lt"/>
              </a:rPr>
              <a:t>steklar</a:t>
            </a:r>
            <a:endParaRPr lang="sl-SI" sz="2500" dirty="0">
              <a:latin typeface="+mj-lt"/>
            </a:endParaRPr>
          </a:p>
          <a:p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203041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4530" y="188640"/>
            <a:ext cx="9036496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sl-SI" dirty="0" smtClean="0">
                <a:solidFill>
                  <a:srgbClr val="FF0000"/>
                </a:solidFill>
                <a:latin typeface="Viner Hand ITC" panose="03070502030502020203" pitchFamily="66" charset="0"/>
              </a:rPr>
              <a:t>Prednosti vajeništva za dijake</a:t>
            </a:r>
            <a:endParaRPr lang="sl-SI" dirty="0">
              <a:solidFill>
                <a:srgbClr val="FF0000"/>
              </a:solidFill>
              <a:latin typeface="Viner Hand ITC" panose="03070502030502020203" pitchFamily="66" charset="0"/>
            </a:endParaRPr>
          </a:p>
        </p:txBody>
      </p:sp>
      <p:sp>
        <p:nvSpPr>
          <p:cNvPr id="5" name="PoljeZBesedilom 4"/>
          <p:cNvSpPr txBox="1"/>
          <p:nvPr/>
        </p:nvSpPr>
        <p:spPr>
          <a:xfrm>
            <a:off x="971600" y="1340768"/>
            <a:ext cx="712879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dirty="0"/>
              <a:t> </a:t>
            </a:r>
            <a:endParaRPr lang="sl-SI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3000" dirty="0" smtClean="0">
                <a:latin typeface="MV Boli" panose="02000500030200090000" pitchFamily="2" charset="0"/>
                <a:cs typeface="MV Boli" panose="02000500030200090000" pitchFamily="2" charset="0"/>
              </a:rPr>
              <a:t>Teorijo iz šole povežeš s prakso v podjetju</a:t>
            </a:r>
          </a:p>
          <a:p>
            <a:endParaRPr lang="sl-SI" sz="30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3000" dirty="0" smtClean="0">
                <a:latin typeface="MV Boli" panose="02000500030200090000" pitchFamily="2" charset="0"/>
                <a:cs typeface="MV Boli" panose="02000500030200090000" pitchFamily="2" charset="0"/>
              </a:rPr>
              <a:t>Pridobiš uporabno znanje za poklic</a:t>
            </a:r>
          </a:p>
          <a:p>
            <a:endParaRPr lang="sl-SI" sz="3000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3000" dirty="0" smtClean="0">
                <a:latin typeface="MV Boli" panose="02000500030200090000" pitchFamily="2" charset="0"/>
                <a:cs typeface="MV Boli" panose="02000500030200090000" pitchFamily="2" charset="0"/>
              </a:rPr>
              <a:t>Spoznaš resnično delovno okolje</a:t>
            </a:r>
          </a:p>
          <a:p>
            <a:endParaRPr lang="sl-SI" sz="3000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3000" dirty="0" smtClean="0">
                <a:latin typeface="MV Boli" panose="02000500030200090000" pitchFamily="2" charset="0"/>
                <a:cs typeface="MV Boli" panose="02000500030200090000" pitchFamily="2" charset="0"/>
              </a:rPr>
              <a:t>Prejmeš vajeniško denarno nagrado</a:t>
            </a:r>
          </a:p>
          <a:p>
            <a:endParaRPr lang="sl-SI" sz="3000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l-SI" sz="3000" dirty="0" smtClean="0">
                <a:latin typeface="MV Boli" panose="02000500030200090000" pitchFamily="2" charset="0"/>
                <a:cs typeface="MV Boli" panose="02000500030200090000" pitchFamily="2" charset="0"/>
              </a:rPr>
              <a:t>Lažje dobiš zaposlitev</a:t>
            </a:r>
            <a:endParaRPr lang="sl-SI" sz="30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endParaRPr lang="sl-SI" sz="3000" dirty="0"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7" name="Picture 3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5" t="10886" r="3643" b="7311"/>
          <a:stretch/>
        </p:blipFill>
        <p:spPr bwMode="auto">
          <a:xfrm>
            <a:off x="5796136" y="5375637"/>
            <a:ext cx="2160240" cy="14127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63554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395536" y="1268760"/>
            <a:ext cx="8218488" cy="48736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Wingdings" pitchFamily="2" charset="2"/>
              <a:buNone/>
            </a:pPr>
            <a:r>
              <a:rPr lang="sl-SI" altLang="sl-SI" b="1" dirty="0">
                <a:latin typeface="MV Boli" panose="02000500030200090000" pitchFamily="2" charset="0"/>
                <a:cs typeface="MV Boli" panose="02000500030200090000" pitchFamily="2" charset="0"/>
              </a:rPr>
              <a:t>7</a:t>
            </a: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.5</a:t>
            </a: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2019  </a:t>
            </a: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Slovenščina</a:t>
            </a:r>
          </a:p>
          <a:p>
            <a:pPr eaLnBrk="1" hangingPunct="1">
              <a:buFontTx/>
              <a:buNone/>
            </a:pPr>
            <a:r>
              <a:rPr lang="sl-SI" altLang="sl-SI" b="1" dirty="0">
                <a:latin typeface="MV Boli" panose="02000500030200090000" pitchFamily="2" charset="0"/>
                <a:cs typeface="MV Boli" panose="02000500030200090000" pitchFamily="2" charset="0"/>
              </a:rPr>
              <a:t>9</a:t>
            </a: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.5</a:t>
            </a: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2019  </a:t>
            </a: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Matematika</a:t>
            </a:r>
          </a:p>
          <a:p>
            <a:pPr eaLnBrk="1" hangingPunct="1">
              <a:buFontTx/>
              <a:buNone/>
            </a:pP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13.5</a:t>
            </a: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2019  Likovna umetnost</a:t>
            </a:r>
            <a:endParaRPr lang="sl-SI" altLang="sl-SI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eaLnBrk="1" hangingPunct="1">
              <a:buFontTx/>
              <a:buNone/>
            </a:pPr>
            <a:endParaRPr lang="sl-SI" altLang="sl-SI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eaLnBrk="1" hangingPunct="1">
              <a:buFontTx/>
              <a:buNone/>
            </a:pP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3</a:t>
            </a: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.6. 2019  </a:t>
            </a:r>
            <a:r>
              <a:rPr lang="sl-SI" altLang="sl-SI" dirty="0" smtClean="0">
                <a:latin typeface="MV Boli" panose="02000500030200090000" pitchFamily="2" charset="0"/>
                <a:cs typeface="MV Boli" panose="02000500030200090000" pitchFamily="2" charset="0"/>
              </a:rPr>
              <a:t>Seznanitev učencev z dosežki pri 		       NPZ v </a:t>
            </a:r>
            <a:r>
              <a:rPr lang="sl-SI" altLang="sl-SI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9.razredu</a:t>
            </a:r>
            <a:endParaRPr lang="sl-SI" altLang="sl-SI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sl-SI" altLang="sl-SI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Od </a:t>
            </a: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3</a:t>
            </a: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.6. </a:t>
            </a: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do </a:t>
            </a: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5</a:t>
            </a: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.6. 2019   </a:t>
            </a:r>
            <a:r>
              <a:rPr lang="sl-SI" altLang="sl-SI" dirty="0" smtClean="0">
                <a:latin typeface="MV Boli" panose="02000500030200090000" pitchFamily="2" charset="0"/>
                <a:cs typeface="MV Boli" panose="02000500030200090000" pitchFamily="2" charset="0"/>
              </a:rPr>
              <a:t>Uveljavljanje pravice do 	vpogleda v učenčeve ovrednotene pisne naloge </a:t>
            </a:r>
          </a:p>
          <a:p>
            <a:pPr eaLnBrk="1" hangingPunct="1">
              <a:buFont typeface="Wingdings" pitchFamily="2" charset="2"/>
              <a:buNone/>
            </a:pPr>
            <a:r>
              <a:rPr lang="sl-SI" altLang="sl-SI" dirty="0" smtClean="0">
                <a:latin typeface="MV Boli" panose="02000500030200090000" pitchFamily="2" charset="0"/>
                <a:cs typeface="MV Boli" panose="02000500030200090000" pitchFamily="2" charset="0"/>
              </a:rPr>
              <a:t>	</a:t>
            </a:r>
            <a:r>
              <a:rPr lang="sl-SI" altLang="sl-SI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sl-SI" altLang="sl-SI" dirty="0" smtClean="0">
                <a:latin typeface="MV Boli" panose="02000500030200090000" pitchFamily="2" charset="0"/>
                <a:cs typeface="MV Boli" panose="02000500030200090000" pitchFamily="2" charset="0"/>
              </a:rPr>
              <a:t>   NPZ v 9. razredu</a:t>
            </a:r>
          </a:p>
          <a:p>
            <a:pPr eaLnBrk="1" hangingPunct="1">
              <a:buFont typeface="Wingdings" pitchFamily="2" charset="2"/>
              <a:buNone/>
            </a:pPr>
            <a:endParaRPr lang="sl-SI" altLang="sl-SI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14.6</a:t>
            </a: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. </a:t>
            </a: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2019 </a:t>
            </a:r>
            <a:r>
              <a:rPr lang="sl-SI" altLang="sl-SI" dirty="0" smtClean="0">
                <a:latin typeface="MV Boli" panose="02000500030200090000" pitchFamily="2" charset="0"/>
                <a:cs typeface="MV Boli" panose="02000500030200090000" pitchFamily="2" charset="0"/>
              </a:rPr>
              <a:t>Razdelitev obvestil o dosežku učencem     		9. razreda</a:t>
            </a:r>
          </a:p>
          <a:p>
            <a:pPr eaLnBrk="1" hangingPunct="1">
              <a:buFontTx/>
              <a:buNone/>
            </a:pPr>
            <a:endParaRPr lang="sl-SI" altLang="sl-SI" b="1" dirty="0" smtClean="0">
              <a:latin typeface="Bradley Hand ITC" pitchFamily="66" charset="0"/>
            </a:endParaRPr>
          </a:p>
          <a:p>
            <a:pPr eaLnBrk="1" hangingPunct="1">
              <a:buFontTx/>
              <a:buNone/>
            </a:pPr>
            <a:endParaRPr lang="sl-SI" altLang="sl-SI" b="1" dirty="0" smtClean="0">
              <a:latin typeface="Bradley Hand ITC" pitchFamily="66" charset="0"/>
            </a:endParaRPr>
          </a:p>
          <a:p>
            <a:pPr eaLnBrk="1" hangingPunct="1">
              <a:buFontTx/>
              <a:buNone/>
            </a:pPr>
            <a:endParaRPr lang="sl-SI" altLang="sl-SI" sz="3600" b="1" dirty="0" smtClean="0">
              <a:solidFill>
                <a:srgbClr val="009900"/>
              </a:solidFill>
              <a:latin typeface="Bradley Hand ITC" pitchFamily="66" charset="0"/>
            </a:endParaRPr>
          </a:p>
        </p:txBody>
      </p:sp>
      <p:sp>
        <p:nvSpPr>
          <p:cNvPr id="20485" name="Ograda številke diapozitiva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410575" y="6181531"/>
            <a:ext cx="609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F5991DDD-4C77-46DC-8A3B-1167FCCF0318}" type="slidenum">
              <a:rPr lang="en-US" altLang="sl-SI" sz="1400" smtClean="0">
                <a:solidFill>
                  <a:srgbClr val="FFFFFF"/>
                </a:solidFill>
                <a:latin typeface="Bradley Hand ITC" pitchFamily="66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sl-SI" sz="1400" smtClean="0">
              <a:solidFill>
                <a:srgbClr val="FFFFFF"/>
              </a:solidFill>
              <a:latin typeface="Bradley Hand ITC" pitchFamily="66" charset="0"/>
            </a:endParaRPr>
          </a:p>
        </p:txBody>
      </p:sp>
      <p:sp>
        <p:nvSpPr>
          <p:cNvPr id="14340" name="Rectangle 2"/>
          <p:cNvSpPr>
            <a:spLocks noGrp="1" noChangeArrowheads="1"/>
          </p:cNvSpPr>
          <p:nvPr>
            <p:ph type="title"/>
          </p:nvPr>
        </p:nvSpPr>
        <p:spPr>
          <a:xfrm>
            <a:off x="22689" y="332656"/>
            <a:ext cx="8839200" cy="85568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4400" dirty="0" smtClean="0">
                <a:solidFill>
                  <a:srgbClr val="CC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NPZ – nacionalni preizkusi znanja</a:t>
            </a:r>
          </a:p>
        </p:txBody>
      </p:sp>
      <p:pic>
        <p:nvPicPr>
          <p:cNvPr id="20486" name="Slika 5" descr="prenos (1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24744"/>
            <a:ext cx="2448272" cy="1629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6765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981075"/>
            <a:ext cx="7467600" cy="5492750"/>
          </a:xfrm>
        </p:spPr>
        <p:txBody>
          <a:bodyPr>
            <a:normAutofit fontScale="77500" lnSpcReduction="20000"/>
          </a:bodyPr>
          <a:lstStyle/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sl-SI" sz="3600" b="1" u="sng" dirty="0" smtClean="0">
                <a:latin typeface="MV Boli" panose="02000500030200090000" pitchFamily="2" charset="0"/>
                <a:cs typeface="MV Boli" panose="02000500030200090000" pitchFamily="2" charset="0"/>
              </a:rPr>
              <a:t>KARIERNO SREDIŠČE CELJE (ZRSZ)</a:t>
            </a:r>
            <a:r>
              <a:rPr 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– Mateja </a:t>
            </a:r>
            <a:r>
              <a:rPr lang="sl-SI" b="1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Cvelfar</a:t>
            </a:r>
            <a:r>
              <a:rPr 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, </a:t>
            </a:r>
            <a:r>
              <a:rPr lang="sl-SI" dirty="0" smtClean="0">
                <a:latin typeface="MV Boli" panose="02000500030200090000" pitchFamily="2" charset="0"/>
                <a:cs typeface="MV Boli" panose="02000500030200090000" pitchFamily="2" charset="0"/>
              </a:rPr>
              <a:t>tel.: 427-33-00 (Centralna služba)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sl-SI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sl-SI" sz="3600" b="1" u="sng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MOJAIZBIRA.si</a:t>
            </a:r>
            <a:r>
              <a:rPr lang="sl-SI" sz="3600" b="1" u="sng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sl-SI" sz="36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-</a:t>
            </a:r>
            <a:r>
              <a:rPr lang="sl-SI" dirty="0" smtClean="0">
                <a:latin typeface="MV Boli" panose="02000500030200090000" pitchFamily="2" charset="0"/>
                <a:cs typeface="MV Boli" panose="02000500030200090000" pitchFamily="2" charset="0"/>
              </a:rPr>
              <a:t> Spletna stran je posvečena poklicni orientaciji v najširšem pomenu besede. Namenjena je učencem, dijakom, staršem, odraslim in svetovalcem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sl-SI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sl-SI" sz="3600" b="1" u="sng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DIJASKI.NET</a:t>
            </a:r>
            <a:r>
              <a:rPr lang="sl-SI" sz="3600" b="1" u="sng" dirty="0" smtClean="0">
                <a:latin typeface="MV Boli" panose="02000500030200090000" pitchFamily="2" charset="0"/>
                <a:cs typeface="MV Boli" panose="02000500030200090000" pitchFamily="2" charset="0"/>
              </a:rPr>
              <a:t> – </a:t>
            </a:r>
            <a:r>
              <a:rPr lang="sl-SI" dirty="0" smtClean="0">
                <a:latin typeface="MV Boli" panose="02000500030200090000" pitchFamily="2" charset="0"/>
                <a:cs typeface="MV Boli" panose="02000500030200090000" pitchFamily="2" charset="0"/>
              </a:rPr>
              <a:t>nov iskalnik vseh srednješolskih programov skupaj z vpisnimi pogoji in omejitvami ter informacijami o štipendijah, dijaških domovih…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sl-SI" sz="36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sl-SI" sz="3600" b="1" u="sng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SPLETISVOJOKARIERO.SI</a:t>
            </a:r>
            <a:r>
              <a:rPr lang="sl-SI" sz="3600" b="1" u="sng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sl-SI" dirty="0" smtClean="0">
                <a:latin typeface="MV Boli" panose="02000500030200090000" pitchFamily="2" charset="0"/>
                <a:cs typeface="MV Boli" panose="02000500030200090000" pitchFamily="2" charset="0"/>
              </a:rPr>
              <a:t>– priročniki o izbiri in načrtovanju kariere</a:t>
            </a:r>
          </a:p>
          <a:p>
            <a:pPr marL="274320" indent="-274320"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sl-SI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buNone/>
              <a:defRPr/>
            </a:pPr>
            <a:r>
              <a:rPr lang="sl-SI" sz="2800" b="1" u="sng" dirty="0" smtClean="0">
                <a:latin typeface="MV Boli" panose="02000500030200090000" pitchFamily="2" charset="0"/>
                <a:cs typeface="MV Boli" panose="02000500030200090000" pitchFamily="2" charset="0"/>
              </a:rPr>
              <a:t>CIPS (Center za informiranje in poklicno svetovanje)</a:t>
            </a:r>
          </a:p>
          <a:p>
            <a:pPr>
              <a:buNone/>
              <a:defRPr/>
            </a:pPr>
            <a:r>
              <a:rPr lang="sl-SI" dirty="0" smtClean="0">
                <a:latin typeface="MV Boli" panose="02000500030200090000" pitchFamily="2" charset="0"/>
                <a:cs typeface="MV Boli" panose="02000500030200090000" pitchFamily="2" charset="0"/>
              </a:rPr>
              <a:t>je preseljen na Ljudsko univerzo Celje</a:t>
            </a:r>
          </a:p>
        </p:txBody>
      </p:sp>
      <p:sp>
        <p:nvSpPr>
          <p:cNvPr id="21509" name="Ograda številke diapozitiva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410575" y="6181531"/>
            <a:ext cx="609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14BAAA8C-4B5B-47FA-BD29-98A85DCB7577}" type="slidenum">
              <a:rPr lang="en-US" altLang="sl-SI" sz="1400" smtClean="0">
                <a:solidFill>
                  <a:srgbClr val="FFFFFF"/>
                </a:solidFill>
                <a:latin typeface="Bradley Hand ITC" pitchFamily="66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altLang="sl-SI" sz="1400" smtClean="0">
              <a:solidFill>
                <a:srgbClr val="FFFFFF"/>
              </a:solidFill>
              <a:latin typeface="Bradley Hand ITC" pitchFamily="66" charset="0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706437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4400" dirty="0" smtClean="0">
                <a:solidFill>
                  <a:srgbClr val="C00000"/>
                </a:solidFill>
                <a:latin typeface="Bradley Hand ITC" panose="03070402050302030203" pitchFamily="66" charset="0"/>
              </a:rPr>
              <a:t/>
            </a:r>
            <a:br>
              <a:rPr lang="sl-SI" sz="4400" dirty="0" smtClean="0">
                <a:solidFill>
                  <a:srgbClr val="C00000"/>
                </a:solidFill>
                <a:latin typeface="Bradley Hand ITC" panose="03070402050302030203" pitchFamily="66" charset="0"/>
              </a:rPr>
            </a:br>
            <a:r>
              <a:rPr lang="sl-SI" sz="4400" b="1" dirty="0" smtClean="0">
                <a:solidFill>
                  <a:srgbClr val="C0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VIRI INFORMACIJ </a:t>
            </a:r>
            <a:endParaRPr lang="sl-SI" b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116632"/>
            <a:ext cx="1752228" cy="1752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0833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57200" y="1196975"/>
            <a:ext cx="7467600" cy="5276850"/>
          </a:xfrm>
        </p:spPr>
        <p:txBody>
          <a:bodyPr/>
          <a:lstStyle/>
          <a:p>
            <a:pPr>
              <a:defRPr/>
            </a:pPr>
            <a:r>
              <a:rPr lang="sl-SI" sz="32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Šola za hortikulturo in vizualne umetnosti Celje,  v </a:t>
            </a:r>
            <a:r>
              <a:rPr lang="sl-SI" sz="3200" b="1" dirty="0" smtClean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SREDO, </a:t>
            </a:r>
            <a:r>
              <a:rPr lang="sl-SI" sz="3200" b="1" dirty="0" smtClean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28. </a:t>
            </a:r>
            <a:r>
              <a:rPr lang="sl-SI" sz="3200" b="1" dirty="0" smtClean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novembra </a:t>
            </a:r>
            <a:r>
              <a:rPr lang="sl-SI" sz="3200" b="1" dirty="0" smtClean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2018,</a:t>
            </a:r>
            <a:r>
              <a:rPr lang="sl-SI" sz="3200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sl-SI" sz="32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ob </a:t>
            </a:r>
            <a:r>
              <a:rPr lang="sl-SI" sz="3200" b="1" u="sng" dirty="0" smtClean="0">
                <a:latin typeface="MV Boli" panose="02000500030200090000" pitchFamily="2" charset="0"/>
                <a:cs typeface="MV Boli" panose="02000500030200090000" pitchFamily="2" charset="0"/>
              </a:rPr>
              <a:t>10</a:t>
            </a:r>
            <a:r>
              <a:rPr lang="sl-SI" sz="3200" b="1" u="sng" dirty="0" smtClean="0">
                <a:latin typeface="MV Boli" panose="02000500030200090000" pitchFamily="2" charset="0"/>
                <a:cs typeface="MV Boli" panose="02000500030200090000" pitchFamily="2" charset="0"/>
              </a:rPr>
              <a:t>.00</a:t>
            </a:r>
            <a:r>
              <a:rPr lang="sl-SI" sz="32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, ob </a:t>
            </a:r>
            <a:r>
              <a:rPr lang="sl-SI" sz="3200" b="1" u="sng" dirty="0" smtClean="0">
                <a:latin typeface="MV Boli" panose="02000500030200090000" pitchFamily="2" charset="0"/>
                <a:cs typeface="MV Boli" panose="02000500030200090000" pitchFamily="2" charset="0"/>
              </a:rPr>
              <a:t>12.0</a:t>
            </a:r>
            <a:r>
              <a:rPr lang="sl-SI" sz="32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0 ali ob </a:t>
            </a:r>
            <a:r>
              <a:rPr lang="sl-SI" sz="3200" b="1" u="sng" dirty="0" smtClean="0">
                <a:latin typeface="MV Boli" panose="02000500030200090000" pitchFamily="2" charset="0"/>
                <a:cs typeface="MV Boli" panose="02000500030200090000" pitchFamily="2" charset="0"/>
              </a:rPr>
              <a:t>16.00</a:t>
            </a:r>
            <a:r>
              <a:rPr lang="sl-SI" sz="32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sl-SI" sz="32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uri </a:t>
            </a:r>
            <a:r>
              <a:rPr lang="sl-SI" sz="28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(prijave do 23.11.2018) </a:t>
            </a:r>
            <a:endParaRPr lang="sl-SI" sz="2800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0" indent="0">
              <a:buFont typeface="Wingdings" pitchFamily="2" charset="2"/>
              <a:buNone/>
              <a:defRPr/>
            </a:pPr>
            <a:endParaRPr lang="sl-SI" sz="3200" b="1" dirty="0" smtClean="0">
              <a:latin typeface="Bradley Hand ITC" panose="03070402050302030203" pitchFamily="66" charset="0"/>
            </a:endParaRPr>
          </a:p>
          <a:p>
            <a:pPr>
              <a:defRPr/>
            </a:pPr>
            <a:r>
              <a:rPr lang="sl-SI" sz="3200" dirty="0" smtClean="0">
                <a:latin typeface="MV Boli" panose="02000500030200090000" pitchFamily="2" charset="0"/>
                <a:cs typeface="MV Boli" panose="02000500030200090000" pitchFamily="2" charset="0"/>
              </a:rPr>
              <a:t>Gimnazija Celje Center -Umetniška gimnazija (likovna smer) v </a:t>
            </a:r>
            <a:r>
              <a:rPr lang="sl-SI" sz="3200" b="1" dirty="0" smtClean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PONEDELJEK, </a:t>
            </a:r>
            <a:r>
              <a:rPr lang="sl-SI" sz="3200" b="1" dirty="0" smtClean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3.12.2018</a:t>
            </a:r>
            <a:r>
              <a:rPr lang="sl-SI" sz="3200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sl-SI" sz="3200" dirty="0" smtClean="0">
                <a:latin typeface="MV Boli" panose="02000500030200090000" pitchFamily="2" charset="0"/>
                <a:cs typeface="MV Boli" panose="02000500030200090000" pitchFamily="2" charset="0"/>
              </a:rPr>
              <a:t>ob </a:t>
            </a:r>
            <a:r>
              <a:rPr lang="sl-SI" sz="3200" b="1" dirty="0" smtClean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9</a:t>
            </a:r>
            <a:r>
              <a:rPr lang="sl-SI" sz="3200" b="1" dirty="0" smtClean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.45</a:t>
            </a:r>
            <a:r>
              <a:rPr lang="sl-SI" sz="3200" dirty="0" smtClean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sl-SI" sz="3200" dirty="0" smtClean="0">
                <a:latin typeface="MV Boli" panose="02000500030200090000" pitchFamily="2" charset="0"/>
                <a:cs typeface="MV Boli" panose="02000500030200090000" pitchFamily="2" charset="0"/>
              </a:rPr>
              <a:t>uri </a:t>
            </a:r>
            <a:r>
              <a:rPr lang="sl-SI" sz="2800" dirty="0" smtClean="0">
                <a:latin typeface="MV Boli" panose="02000500030200090000" pitchFamily="2" charset="0"/>
                <a:cs typeface="MV Boli" panose="02000500030200090000" pitchFamily="2" charset="0"/>
              </a:rPr>
              <a:t>(prijave do 28.11.2018).</a:t>
            </a:r>
            <a:endParaRPr lang="sl-SI" sz="2800" dirty="0">
              <a:solidFill>
                <a:srgbClr val="FFC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22532" name="Ograda datuma 3"/>
          <p:cNvSpPr>
            <a:spLocks noGrp="1"/>
          </p:cNvSpPr>
          <p:nvPr>
            <p:ph type="dt" sz="half" idx="4294967295"/>
          </p:nvPr>
        </p:nvSpPr>
        <p:spPr bwMode="auto">
          <a:xfrm>
            <a:off x="5791200" y="6203667"/>
            <a:ext cx="2590800" cy="38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CBE8B6B-3345-40C9-A90D-029233280758}" type="datetime1">
              <a:rPr lang="en-US" altLang="sl-SI" sz="1200" smtClean="0">
                <a:solidFill>
                  <a:schemeClr val="tx2"/>
                </a:solidFill>
                <a:latin typeface="Bradley Hand ITC" pitchFamily="66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11/15/2018</a:t>
            </a:fld>
            <a:endParaRPr lang="en-US" altLang="sl-SI" sz="1200" smtClean="0">
              <a:solidFill>
                <a:schemeClr val="tx2"/>
              </a:solidFill>
              <a:latin typeface="Bradley Hand ITC" pitchFamily="66" charset="0"/>
            </a:endParaRPr>
          </a:p>
        </p:txBody>
      </p:sp>
      <p:sp>
        <p:nvSpPr>
          <p:cNvPr id="22533" name="Ograda številke diapozitiva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410575" y="6181531"/>
            <a:ext cx="609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7BF648A-E97E-4007-AFDF-E3747304ED55}" type="slidenum">
              <a:rPr lang="en-US" altLang="sl-SI" sz="1400" smtClean="0">
                <a:solidFill>
                  <a:srgbClr val="FFFFFF"/>
                </a:solidFill>
                <a:latin typeface="Bradley Hand ITC" pitchFamily="66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sl-SI" sz="1400" smtClean="0">
              <a:solidFill>
                <a:srgbClr val="FFFFFF"/>
              </a:solidFill>
              <a:latin typeface="Bradley Hand ITC" pitchFamily="66" charset="0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633412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sl-SI" sz="4000" b="1" dirty="0" smtClean="0">
                <a:solidFill>
                  <a:srgbClr val="CC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DAN ODPRTIH VRAT</a:t>
            </a:r>
            <a:endParaRPr lang="sl-SI" sz="4000" b="1" dirty="0">
              <a:solidFill>
                <a:srgbClr val="CC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709" y="4020841"/>
            <a:ext cx="1019775" cy="101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542" y="260648"/>
            <a:ext cx="1496107" cy="2626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0260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4644008" y="2132856"/>
            <a:ext cx="4176464" cy="3960217"/>
          </a:xfrm>
        </p:spPr>
        <p:txBody>
          <a:bodyPr>
            <a:normAutofit/>
          </a:bodyPr>
          <a:lstStyle/>
          <a:p>
            <a:pPr marL="0" indent="0" algn="ctr">
              <a:buFont typeface="Wingdings" pitchFamily="2" charset="2"/>
              <a:buNone/>
              <a:defRPr/>
            </a:pPr>
            <a:r>
              <a:rPr lang="sl-SI" sz="6000" b="1" dirty="0" smtClean="0">
                <a:solidFill>
                  <a:srgbClr val="8B1098"/>
                </a:solidFill>
                <a:latin typeface="+mj-lt"/>
              </a:rPr>
              <a:t>ČETRTEK,  29.11.2018</a:t>
            </a:r>
          </a:p>
          <a:p>
            <a:pPr marL="0" indent="0" algn="ctr">
              <a:buFont typeface="Wingdings" pitchFamily="2" charset="2"/>
              <a:buNone/>
              <a:defRPr/>
            </a:pPr>
            <a:r>
              <a:rPr lang="sl-SI" sz="6000" b="1" dirty="0">
                <a:solidFill>
                  <a:srgbClr val="8B1098"/>
                </a:solidFill>
                <a:latin typeface="+mj-lt"/>
              </a:rPr>
              <a:t>o</a:t>
            </a:r>
            <a:r>
              <a:rPr lang="sl-SI" sz="6000" b="1" dirty="0" smtClean="0">
                <a:solidFill>
                  <a:srgbClr val="8B1098"/>
                </a:solidFill>
                <a:latin typeface="+mj-lt"/>
              </a:rPr>
              <a:t>b 16.30 uri</a:t>
            </a:r>
            <a:endParaRPr lang="sl-SI" sz="6000" b="1" dirty="0" smtClean="0">
              <a:solidFill>
                <a:srgbClr val="8B1098"/>
              </a:solidFill>
              <a:latin typeface="+mj-lt"/>
            </a:endParaRPr>
          </a:p>
        </p:txBody>
      </p:sp>
      <p:sp>
        <p:nvSpPr>
          <p:cNvPr id="22532" name="Ograda datuma 3"/>
          <p:cNvSpPr>
            <a:spLocks noGrp="1"/>
          </p:cNvSpPr>
          <p:nvPr>
            <p:ph type="dt" sz="half" idx="4294967295"/>
          </p:nvPr>
        </p:nvSpPr>
        <p:spPr bwMode="auto">
          <a:xfrm>
            <a:off x="5791200" y="6203667"/>
            <a:ext cx="2590800" cy="38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CBE8B6B-3345-40C9-A90D-029233280758}" type="datetime1">
              <a:rPr lang="en-US" altLang="sl-SI" sz="1200" smtClean="0">
                <a:solidFill>
                  <a:schemeClr val="tx2"/>
                </a:solidFill>
                <a:latin typeface="Bradley Hand ITC" pitchFamily="66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11/15/2018</a:t>
            </a:fld>
            <a:endParaRPr lang="en-US" altLang="sl-SI" sz="1200" smtClean="0">
              <a:solidFill>
                <a:schemeClr val="tx2"/>
              </a:solidFill>
              <a:latin typeface="Bradley Hand ITC" pitchFamily="66" charset="0"/>
            </a:endParaRPr>
          </a:p>
        </p:txBody>
      </p:sp>
      <p:sp>
        <p:nvSpPr>
          <p:cNvPr id="22533" name="Ograda številke diapozitiva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410575" y="6181531"/>
            <a:ext cx="609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7BF648A-E97E-4007-AFDF-E3747304ED55}" type="slidenum">
              <a:rPr lang="en-US" altLang="sl-SI" sz="1400" smtClean="0">
                <a:solidFill>
                  <a:srgbClr val="FFFFFF"/>
                </a:solidFill>
                <a:latin typeface="Bradley Hand ITC" pitchFamily="66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n-US" altLang="sl-SI" sz="1400" smtClean="0">
              <a:solidFill>
                <a:srgbClr val="FFFFFF"/>
              </a:solidFill>
              <a:latin typeface="Bradley Hand ITC" pitchFamily="66" charset="0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39552" y="1340768"/>
            <a:ext cx="8496944" cy="63341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sl-SI" sz="4000" b="1" dirty="0" smtClean="0">
                <a:solidFill>
                  <a:srgbClr val="CC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DAN ODPRTIH VRAT SLOVENSKEGA GOSPODARSTVA</a:t>
            </a:r>
            <a:endParaRPr lang="sl-SI" sz="4000" b="1" dirty="0">
              <a:solidFill>
                <a:srgbClr val="CC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8" name="Slika 7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86" t="5291" r="31049" b="9259"/>
          <a:stretch/>
        </p:blipFill>
        <p:spPr bwMode="auto">
          <a:xfrm>
            <a:off x="1115616" y="1910122"/>
            <a:ext cx="3322861" cy="477864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7046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395536" y="0"/>
            <a:ext cx="8458200" cy="11430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sl-SI" sz="4400" b="1" dirty="0" smtClean="0">
                <a:solidFill>
                  <a:srgbClr val="FF0000"/>
                </a:solidFill>
                <a:latin typeface="Viner Hand ITC" panose="03070502030502020203" pitchFamily="66" charset="0"/>
                <a:cs typeface="Andalus" panose="02020603050405020304" pitchFamily="18" charset="-78"/>
              </a:rPr>
              <a:t>POMEMBNI DATUMI 2018/2019</a:t>
            </a:r>
          </a:p>
        </p:txBody>
      </p:sp>
      <p:sp>
        <p:nvSpPr>
          <p:cNvPr id="8" name="Pravokotnik 7"/>
          <p:cNvSpPr/>
          <p:nvPr/>
        </p:nvSpPr>
        <p:spPr>
          <a:xfrm>
            <a:off x="395536" y="1340768"/>
            <a:ext cx="849694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>
              <a:lnSpc>
                <a:spcPct val="150000"/>
              </a:lnSpc>
              <a:defRPr/>
            </a:pPr>
            <a:r>
              <a:rPr lang="sl-SI" b="1" u="sng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OKTOBER </a:t>
            </a:r>
            <a:r>
              <a:rPr lang="sl-SI" b="1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</a:t>
            </a:r>
            <a:r>
              <a:rPr lang="sl-SI" b="1" dirty="0">
                <a:latin typeface="MV Boli" panose="02000500030200090000" pitchFamily="2" charset="0"/>
                <a:cs typeface="MV Boli" panose="02000500030200090000" pitchFamily="2" charset="0"/>
              </a:rPr>
              <a:t>Izpolnjevanje vprašalnika Kam in kako, </a:t>
            </a:r>
            <a:r>
              <a:rPr lang="sl-SI" b="1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eVPP</a:t>
            </a:r>
            <a:endParaRPr lang="sl-SI" b="1" u="sng" dirty="0" smtClean="0">
              <a:solidFill>
                <a:srgbClr val="0099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74320" indent="-274320">
              <a:lnSpc>
                <a:spcPct val="150000"/>
              </a:lnSpc>
              <a:defRPr/>
            </a:pPr>
            <a:r>
              <a:rPr lang="sl-SI" b="1" u="sng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NOVEMBER </a:t>
            </a:r>
            <a:r>
              <a:rPr lang="sl-SI" b="1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 </a:t>
            </a:r>
            <a:r>
              <a:rPr lang="sl-SI" b="1" dirty="0">
                <a:latin typeface="MV Boli" panose="02000500030200090000" pitchFamily="2" charset="0"/>
                <a:cs typeface="MV Boli" panose="02000500030200090000" pitchFamily="2" charset="0"/>
              </a:rPr>
              <a:t>Roditeljski sestanek</a:t>
            </a:r>
          </a:p>
          <a:p>
            <a:pPr marL="274320" indent="-274320">
              <a:lnSpc>
                <a:spcPct val="150000"/>
              </a:lnSpc>
              <a:defRPr/>
            </a:pPr>
            <a:r>
              <a:rPr lang="sl-SI" b="1" u="sng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DECEMBER, JANUAR </a:t>
            </a:r>
            <a:r>
              <a:rPr lang="sl-SI" b="1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Individualni </a:t>
            </a:r>
            <a:r>
              <a:rPr lang="sl-SI" b="1" dirty="0">
                <a:latin typeface="MV Boli" panose="02000500030200090000" pitchFamily="2" charset="0"/>
                <a:cs typeface="MV Boli" panose="02000500030200090000" pitchFamily="2" charset="0"/>
              </a:rPr>
              <a:t>razgovori za “neodlo</a:t>
            </a:r>
            <a:r>
              <a:rPr lang="sl-SI" dirty="0">
                <a:latin typeface="MV Boli" panose="02000500030200090000" pitchFamily="2" charset="0"/>
                <a:cs typeface="MV Boli" panose="02000500030200090000" pitchFamily="2" charset="0"/>
              </a:rPr>
              <a:t>č</a:t>
            </a:r>
            <a:r>
              <a:rPr lang="sl-SI" b="1" dirty="0">
                <a:latin typeface="MV Boli" panose="02000500030200090000" pitchFamily="2" charset="0"/>
                <a:cs typeface="MV Boli" panose="02000500030200090000" pitchFamily="2" charset="0"/>
              </a:rPr>
              <a:t>ene” </a:t>
            </a:r>
            <a:r>
              <a:rPr 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u</a:t>
            </a:r>
            <a:r>
              <a:rPr lang="sl-SI" dirty="0" smtClean="0">
                <a:latin typeface="MV Boli" panose="02000500030200090000" pitchFamily="2" charset="0"/>
                <a:cs typeface="MV Boli" panose="02000500030200090000" pitchFamily="2" charset="0"/>
              </a:rPr>
              <a:t>č</a:t>
            </a:r>
            <a:r>
              <a:rPr 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ence, 			      razgovori z učenci in starši</a:t>
            </a:r>
            <a:endParaRPr lang="sl-SI" b="1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74320" indent="-274320" algn="ctr">
              <a:lnSpc>
                <a:spcPct val="150000"/>
              </a:lnSpc>
              <a:defRPr/>
            </a:pPr>
            <a:r>
              <a:rPr lang="sl-SI" b="1" u="sng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15. </a:t>
            </a:r>
            <a:r>
              <a:rPr lang="sl-SI" b="1" u="sng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 </a:t>
            </a:r>
            <a:r>
              <a:rPr lang="sl-SI" b="1" u="sng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16. </a:t>
            </a:r>
            <a:r>
              <a:rPr lang="sl-SI" b="1" u="sng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FEBRUAR</a:t>
            </a:r>
            <a:r>
              <a:rPr lang="sl-SI" b="1" dirty="0">
                <a:latin typeface="MV Boli" panose="02000500030200090000" pitchFamily="2" charset="0"/>
                <a:cs typeface="MV Boli" panose="02000500030200090000" pitchFamily="2" charset="0"/>
              </a:rPr>
              <a:t>   INFORMATIVNI </a:t>
            </a:r>
            <a:r>
              <a:rPr 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DAN</a:t>
            </a:r>
            <a:endParaRPr lang="sl-SI" b="1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74320" indent="-274320">
              <a:lnSpc>
                <a:spcPct val="150000"/>
              </a:lnSpc>
              <a:defRPr/>
            </a:pPr>
            <a:r>
              <a:rPr lang="sl-SI" b="1" u="sng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 </a:t>
            </a:r>
            <a:r>
              <a:rPr lang="sl-SI" b="1" u="sng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4. </a:t>
            </a:r>
            <a:r>
              <a:rPr lang="sl-SI" b="1" u="sng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MARCA</a:t>
            </a:r>
            <a:r>
              <a:rPr lang="sl-SI" b="1" dirty="0">
                <a:latin typeface="MV Boli" panose="02000500030200090000" pitchFamily="2" charset="0"/>
                <a:cs typeface="MV Boli" panose="02000500030200090000" pitchFamily="2" charset="0"/>
              </a:rPr>
              <a:t>  </a:t>
            </a:r>
            <a:r>
              <a:rPr 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Prijave </a:t>
            </a:r>
            <a:r>
              <a:rPr lang="sl-SI" b="1" dirty="0">
                <a:latin typeface="MV Boli" panose="02000500030200090000" pitchFamily="2" charset="0"/>
                <a:cs typeface="MV Boli" panose="02000500030200090000" pitchFamily="2" charset="0"/>
              </a:rPr>
              <a:t>za opravljanje preizkusa posebne </a:t>
            </a:r>
            <a:r>
              <a:rPr 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nadarjenosti </a:t>
            </a:r>
            <a:r>
              <a:rPr lang="sl-SI" b="1" dirty="0">
                <a:latin typeface="MV Boli" panose="02000500030200090000" pitchFamily="2" charset="0"/>
                <a:cs typeface="MV Boli" panose="02000500030200090000" pitchFamily="2" charset="0"/>
              </a:rPr>
              <a:t>(kjer </a:t>
            </a:r>
            <a:r>
              <a:rPr 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			to </a:t>
            </a:r>
            <a:r>
              <a:rPr lang="sl-SI" b="1" dirty="0">
                <a:latin typeface="MV Boli" panose="02000500030200090000" pitchFamily="2" charset="0"/>
                <a:cs typeface="MV Boli" panose="02000500030200090000" pitchFamily="2" charset="0"/>
              </a:rPr>
              <a:t>zahtevajo programi)</a:t>
            </a:r>
          </a:p>
          <a:p>
            <a:pPr marL="274320" indent="-274320">
              <a:lnSpc>
                <a:spcPct val="150000"/>
              </a:lnSpc>
              <a:defRPr/>
            </a:pPr>
            <a:r>
              <a:rPr lang="sl-SI" b="1" u="sng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11. </a:t>
            </a:r>
            <a:r>
              <a:rPr lang="sl-SI" b="1" u="sng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- </a:t>
            </a:r>
            <a:r>
              <a:rPr lang="sl-SI" b="1" u="sng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23. </a:t>
            </a:r>
            <a:r>
              <a:rPr lang="sl-SI" b="1" u="sng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MAREC</a:t>
            </a:r>
            <a:r>
              <a:rPr lang="sl-SI" b="1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sl-SI" b="1" dirty="0">
                <a:latin typeface="MV Boli" panose="02000500030200090000" pitchFamily="2" charset="0"/>
                <a:cs typeface="MV Boli" panose="02000500030200090000" pitchFamily="2" charset="0"/>
              </a:rPr>
              <a:t>Opravljanje preizkusov posebne nadarjenosti </a:t>
            </a:r>
            <a:endParaRPr lang="sl-SI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74320" indent="-274320">
              <a:lnSpc>
                <a:spcPct val="150000"/>
              </a:lnSpc>
              <a:defRPr/>
            </a:pPr>
            <a:endParaRPr lang="sl-SI" b="1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74320" indent="-274320" algn="ctr">
              <a:lnSpc>
                <a:spcPct val="150000"/>
              </a:lnSpc>
              <a:defRPr/>
            </a:pPr>
            <a:r>
              <a:rPr lang="sl-SI" sz="2400" b="1" u="sng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2. </a:t>
            </a:r>
            <a:r>
              <a:rPr lang="sl-SI" sz="2400" b="1" u="sng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APRIL </a:t>
            </a:r>
            <a:r>
              <a:rPr lang="sl-SI" sz="2400" b="1" u="sng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2019</a:t>
            </a:r>
            <a:r>
              <a:rPr lang="sl-SI" sz="24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     </a:t>
            </a:r>
            <a:r>
              <a:rPr lang="sl-SI" sz="2400" b="1" dirty="0">
                <a:latin typeface="MV Boli" panose="02000500030200090000" pitchFamily="2" charset="0"/>
                <a:cs typeface="MV Boli" panose="02000500030200090000" pitchFamily="2" charset="0"/>
              </a:rPr>
              <a:t>PRIJAVE ZA </a:t>
            </a:r>
            <a:r>
              <a:rPr lang="sl-SI" sz="24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VPIS v 1. letnik SŠ</a:t>
            </a:r>
            <a:endParaRPr lang="sl-SI" sz="2400" b="1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74320" indent="-274320" algn="ctr">
              <a:lnSpc>
                <a:spcPct val="150000"/>
              </a:lnSpc>
              <a:defRPr/>
            </a:pPr>
            <a:endParaRPr lang="sl-SI" b="1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74320" indent="-274320">
              <a:lnSpc>
                <a:spcPct val="150000"/>
              </a:lnSpc>
              <a:defRPr/>
            </a:pPr>
            <a:r>
              <a:rPr lang="sl-SI" b="1" u="sng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8</a:t>
            </a:r>
            <a:r>
              <a:rPr lang="sl-SI" b="1" u="sng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 APRIL</a:t>
            </a:r>
            <a:r>
              <a:rPr 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sl-SI" b="1" dirty="0">
                <a:latin typeface="MV Boli" panose="02000500030200090000" pitchFamily="2" charset="0"/>
                <a:cs typeface="MV Boli" panose="02000500030200090000" pitchFamily="2" charset="0"/>
              </a:rPr>
              <a:t>STANJE PRIJAV NA SŠ (Internet)</a:t>
            </a:r>
          </a:p>
          <a:p>
            <a:pPr marL="274320" indent="-274320">
              <a:lnSpc>
                <a:spcPct val="150000"/>
              </a:lnSpc>
              <a:defRPr/>
            </a:pPr>
            <a:r>
              <a:rPr lang="sl-SI" b="1" u="sng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 </a:t>
            </a:r>
            <a:r>
              <a:rPr lang="sl-SI" b="1" u="sng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23. </a:t>
            </a:r>
            <a:r>
              <a:rPr lang="sl-SI" b="1" u="sng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APRILA </a:t>
            </a:r>
            <a:r>
              <a:rPr lang="sl-SI" b="1" dirty="0">
                <a:latin typeface="MV Boli" panose="02000500030200090000" pitchFamily="2" charset="0"/>
                <a:cs typeface="MV Boli" panose="02000500030200090000" pitchFamily="2" charset="0"/>
              </a:rPr>
              <a:t> MOŽEN PRENOS </a:t>
            </a:r>
            <a:r>
              <a:rPr 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PRIJAV na drugo šolo</a:t>
            </a:r>
            <a:endParaRPr lang="sl-SI" b="1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74320" indent="-274320">
              <a:defRPr/>
            </a:pPr>
            <a:endParaRPr lang="sl-SI" b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9833" y="980728"/>
            <a:ext cx="1448566" cy="1267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615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2" name="Ograda datuma 3"/>
          <p:cNvSpPr>
            <a:spLocks noGrp="1"/>
          </p:cNvSpPr>
          <p:nvPr>
            <p:ph type="dt" sz="half" idx="4294967295"/>
          </p:nvPr>
        </p:nvSpPr>
        <p:spPr bwMode="auto">
          <a:xfrm>
            <a:off x="5791200" y="6203667"/>
            <a:ext cx="2590800" cy="384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BCBE8B6B-3345-40C9-A90D-029233280758}" type="datetime1">
              <a:rPr lang="en-US" altLang="sl-SI" sz="1200" smtClean="0">
                <a:solidFill>
                  <a:schemeClr val="tx2"/>
                </a:solidFill>
                <a:latin typeface="Bradley Hand ITC" pitchFamily="66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11/15/2018</a:t>
            </a:fld>
            <a:endParaRPr lang="en-US" altLang="sl-SI" sz="1200" smtClean="0">
              <a:solidFill>
                <a:schemeClr val="tx2"/>
              </a:solidFill>
              <a:latin typeface="Bradley Hand ITC" pitchFamily="66" charset="0"/>
            </a:endParaRPr>
          </a:p>
        </p:txBody>
      </p:sp>
      <p:sp>
        <p:nvSpPr>
          <p:cNvPr id="22533" name="Ograda številke diapozitiva 4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410575" y="6181531"/>
            <a:ext cx="609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97BF648A-E97E-4007-AFDF-E3747304ED55}" type="slidenum">
              <a:rPr lang="en-US" altLang="sl-SI" sz="1400" smtClean="0">
                <a:solidFill>
                  <a:srgbClr val="FFFFFF"/>
                </a:solidFill>
                <a:latin typeface="Bradley Hand ITC" pitchFamily="66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en-US" altLang="sl-SI" sz="1400" smtClean="0">
              <a:solidFill>
                <a:srgbClr val="FFFFFF"/>
              </a:solidFill>
              <a:latin typeface="Bradley Hand ITC" pitchFamily="66" charset="0"/>
            </a:endParaRPr>
          </a:p>
        </p:txBody>
      </p:sp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5536" y="836712"/>
            <a:ext cx="8496944" cy="633412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sl-SI" sz="4000" b="1" dirty="0" smtClean="0">
                <a:solidFill>
                  <a:srgbClr val="CC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DELAVNICA ZA OSNOVNOŠOLCE</a:t>
            </a:r>
            <a:br>
              <a:rPr lang="sl-SI" sz="4000" b="1" dirty="0" smtClean="0">
                <a:solidFill>
                  <a:srgbClr val="CC0000"/>
                </a:solidFill>
                <a:latin typeface="MV Boli" panose="02000500030200090000" pitchFamily="2" charset="0"/>
                <a:cs typeface="MV Boli" panose="02000500030200090000" pitchFamily="2" charset="0"/>
              </a:rPr>
            </a:br>
            <a:r>
              <a:rPr lang="sl-SI" sz="4000" b="1" dirty="0" smtClean="0">
                <a:solidFill>
                  <a:srgbClr val="CC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FRANCOŠČINA</a:t>
            </a:r>
            <a:endParaRPr lang="sl-SI" sz="4000" b="1" dirty="0">
              <a:solidFill>
                <a:srgbClr val="CC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7" name="Ograda vsebine 6"/>
          <p:cNvPicPr>
            <a:picLocks noGrp="1"/>
          </p:cNvPicPr>
          <p:nvPr>
            <p:ph idx="1"/>
          </p:nvPr>
        </p:nvPicPr>
        <p:blipFill rotWithShape="1">
          <a:blip r:embed="rId2"/>
          <a:srcRect l="9756" t="8466" r="25592" b="4232"/>
          <a:stretch/>
        </p:blipFill>
        <p:spPr bwMode="auto">
          <a:xfrm>
            <a:off x="1619672" y="1628800"/>
            <a:ext cx="5946121" cy="482411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50469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28" y="0"/>
            <a:ext cx="9146128" cy="687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avokotnik 1"/>
          <p:cNvSpPr/>
          <p:nvPr/>
        </p:nvSpPr>
        <p:spPr>
          <a:xfrm>
            <a:off x="2284936" y="161047"/>
            <a:ext cx="4572000" cy="65556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Majhen je deček obstal</a:t>
            </a: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/>
            </a:r>
            <a:b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pred velikim razpotjem.</a:t>
            </a: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/>
            </a:r>
            <a:b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In je gledal in je iskal,</a:t>
            </a: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/>
            </a:r>
            <a:b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kod prava zanj pot je.</a:t>
            </a: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/>
            </a:r>
            <a:b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/>
            </a:r>
            <a:b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Kam bi? V ravnino, v hrib,</a:t>
            </a: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/>
            </a:r>
            <a:b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v gozd ali čez vodo?</a:t>
            </a: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/>
            </a:r>
            <a:b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V veselje, k modrosti knjig,</a:t>
            </a: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/>
            </a:r>
            <a:b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v ujetost ali v svobodo?</a:t>
            </a: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/>
            </a:r>
            <a:b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/>
            </a:r>
            <a:b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Tedaj je metulj cekin</a:t>
            </a: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/>
            </a:r>
            <a:b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zakrilil čez polje</a:t>
            </a: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/>
            </a:r>
            <a:b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in stekel za njim</a:t>
            </a: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/>
            </a:r>
            <a:b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deček </a:t>
            </a:r>
            <a:r>
              <a:rPr lang="sl-SI" sz="2100" b="1" dirty="0" err="1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židane</a:t>
            </a: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 volje,</a:t>
            </a: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/>
            </a:r>
            <a:b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/>
            </a:r>
            <a:b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ne da bi gledal kod</a:t>
            </a: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/>
            </a:r>
            <a:b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ali na levo ali na desno...</a:t>
            </a: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/>
            </a:r>
            <a:b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Bo mar našel pot</a:t>
            </a: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/>
            </a:r>
            <a:b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</a:br>
            <a:r>
              <a:rPr lang="sl-SI" sz="2100" b="1" dirty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v življenje, najbolj zaresno</a:t>
            </a:r>
            <a:r>
              <a:rPr lang="sl-SI" sz="2100" b="1" dirty="0" smtClean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?  </a:t>
            </a:r>
          </a:p>
          <a:p>
            <a:pPr algn="ctr"/>
            <a:r>
              <a:rPr lang="sl-SI" sz="2100" b="1" dirty="0" smtClean="0">
                <a:solidFill>
                  <a:schemeClr val="accent3">
                    <a:lumMod val="75000"/>
                  </a:schemeClr>
                </a:solidFill>
                <a:latin typeface="Arabic Typesetting" panose="03020402040406030203" pitchFamily="66" charset="-78"/>
                <a:cs typeface="Arabic Typesetting" panose="03020402040406030203" pitchFamily="66" charset="-78"/>
              </a:rPr>
              <a:t>(Tone Pavček)</a:t>
            </a:r>
            <a:endParaRPr lang="sl-SI" sz="2100" b="1" dirty="0">
              <a:solidFill>
                <a:schemeClr val="accent3">
                  <a:lumMod val="75000"/>
                </a:schemeClr>
              </a:solidFill>
              <a:latin typeface="Arabic Typesetting" panose="03020402040406030203" pitchFamily="66" charset="-78"/>
              <a:cs typeface="Arabic Typesetting" panose="03020402040406030203" pitchFamily="66" charset="-78"/>
            </a:endParaRPr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132856"/>
            <a:ext cx="2500536" cy="1875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4756" y="2035569"/>
            <a:ext cx="2069976" cy="2069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942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404813"/>
            <a:ext cx="8458200" cy="5721350"/>
          </a:xfrm>
        </p:spPr>
        <p:txBody>
          <a:bodyPr>
            <a:normAutofit/>
          </a:bodyPr>
          <a:lstStyle/>
          <a:p>
            <a:pPr eaLnBrk="1" hangingPunct="1">
              <a:buFontTx/>
              <a:buNone/>
            </a:pPr>
            <a:endParaRPr lang="sl-SI" altLang="sl-SI" b="1" dirty="0" smtClean="0">
              <a:latin typeface="Bradley Hand ITC" pitchFamily="66" charset="0"/>
            </a:endParaRPr>
          </a:p>
          <a:p>
            <a:pPr eaLnBrk="1" hangingPunct="1">
              <a:buFontTx/>
              <a:buNone/>
            </a:pPr>
            <a:endParaRPr lang="sl-SI" altLang="sl-SI" b="1" dirty="0" smtClean="0">
              <a:latin typeface="Bradley Hand ITC" pitchFamily="66" charset="0"/>
            </a:endParaRPr>
          </a:p>
          <a:p>
            <a:pPr algn="ctr" eaLnBrk="1" hangingPunct="1">
              <a:buFontTx/>
              <a:buNone/>
            </a:pPr>
            <a:r>
              <a:rPr lang="sl-SI" altLang="sl-SI" sz="4400" b="1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Naslednji </a:t>
            </a:r>
            <a:r>
              <a:rPr lang="sl-SI" altLang="sl-SI" sz="4400" b="1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roditeljski sestanek </a:t>
            </a:r>
          </a:p>
          <a:p>
            <a:pPr algn="ctr" eaLnBrk="1" hangingPunct="1">
              <a:buFontTx/>
              <a:buNone/>
            </a:pPr>
            <a:r>
              <a:rPr lang="sl-SI" altLang="sl-SI" sz="4400" b="1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bo v maju!</a:t>
            </a:r>
          </a:p>
          <a:p>
            <a:pPr algn="ctr" eaLnBrk="1" hangingPunct="1">
              <a:buFontTx/>
              <a:buNone/>
            </a:pPr>
            <a:endParaRPr lang="sl-SI" altLang="sl-SI" b="1" dirty="0" smtClean="0">
              <a:solidFill>
                <a:srgbClr val="009900"/>
              </a:solidFill>
              <a:latin typeface="Bradley Hand ITC" pitchFamily="66" charset="0"/>
            </a:endParaRPr>
          </a:p>
          <a:p>
            <a:pPr algn="ctr" eaLnBrk="1" hangingPunct="1">
              <a:buFontTx/>
              <a:buNone/>
            </a:pPr>
            <a:endParaRPr lang="sl-SI" altLang="sl-SI" b="1" dirty="0" smtClean="0">
              <a:solidFill>
                <a:srgbClr val="009900"/>
              </a:solidFill>
              <a:latin typeface="Bradley Hand ITC" pitchFamily="66" charset="0"/>
            </a:endParaRPr>
          </a:p>
          <a:p>
            <a:pPr algn="ctr" eaLnBrk="1" hangingPunct="1">
              <a:buFontTx/>
              <a:buNone/>
            </a:pPr>
            <a:r>
              <a:rPr lang="sl-SI" altLang="sl-SI" sz="3200" b="1" dirty="0" smtClean="0">
                <a:solidFill>
                  <a:srgbClr val="CC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Hvala za pozornost </a:t>
            </a:r>
          </a:p>
          <a:p>
            <a:pPr algn="ctr" eaLnBrk="1" hangingPunct="1">
              <a:buFontTx/>
              <a:buNone/>
            </a:pPr>
            <a:r>
              <a:rPr lang="sl-SI" altLang="sl-SI" sz="3200" b="1" dirty="0" smtClean="0">
                <a:solidFill>
                  <a:srgbClr val="CC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 lep dan še naprej!</a:t>
            </a:r>
          </a:p>
        </p:txBody>
      </p:sp>
      <p:sp>
        <p:nvSpPr>
          <p:cNvPr id="23556" name="Ograda številke diapozitiva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8410575" y="6181531"/>
            <a:ext cx="6096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ts val="600"/>
              </a:spcBef>
              <a:buClr>
                <a:schemeClr val="accent1"/>
              </a:buClr>
              <a:buSzPct val="70000"/>
              <a:buFont typeface="Wingdings" pitchFamily="2" charset="2"/>
              <a:buChar char=""/>
              <a:defRPr sz="24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accent1"/>
              </a:buClr>
              <a:buSzPct val="80000"/>
              <a:buFont typeface="Wingdings 2" pitchFamily="18" charset="2"/>
              <a:buChar char=""/>
              <a:defRPr sz="21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E0752F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FEC3AE"/>
              </a:buClr>
              <a:buSzPct val="60000"/>
              <a:buFont typeface="Wingdings" pitchFamily="2" charset="2"/>
              <a:buChar char="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DCAE9"/>
              </a:buClr>
              <a:buSzPct val="68000"/>
              <a:buFont typeface="Wingdings 2" pitchFamily="18" charset="2"/>
              <a:buChar char=""/>
              <a:defRPr sz="16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fld id="{4C23C09F-21C3-44CD-8D99-A46CB0920ADA}" type="slidenum">
              <a:rPr lang="en-US" altLang="sl-SI" sz="1400" smtClean="0">
                <a:solidFill>
                  <a:srgbClr val="FFFFFF"/>
                </a:solidFill>
                <a:latin typeface="Bradley Hand ITC" pitchFamily="66" charset="0"/>
              </a:rPr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sl-SI" sz="1400" smtClean="0">
              <a:solidFill>
                <a:srgbClr val="FFFFFF"/>
              </a:solidFill>
              <a:latin typeface="Bradley Hand ITC" pitchFamily="66" charset="0"/>
            </a:endParaRPr>
          </a:p>
        </p:txBody>
      </p:sp>
      <p:pic>
        <p:nvPicPr>
          <p:cNvPr id="2050" name="Picture 2" descr="Rezultat iskanja slik za smil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437112"/>
            <a:ext cx="2232248" cy="213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7846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341839" y="620688"/>
            <a:ext cx="856671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sl-SI" b="1" u="sng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 24. APRILA </a:t>
            </a:r>
            <a:r>
              <a:rPr 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VNOS podatkov o stanju prijav </a:t>
            </a:r>
          </a:p>
          <a:p>
            <a:pPr>
              <a:lnSpc>
                <a:spcPct val="150000"/>
              </a:lnSpc>
            </a:pPr>
            <a:r>
              <a:rPr lang="sl-SI" altLang="sl-SI" b="1" u="sng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22. MAJ</a:t>
            </a: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 </a:t>
            </a:r>
            <a:r>
              <a:rPr lang="sl-SI" altLang="sl-SI" b="1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OBJAVA OMEJITEV VPISA (spletna stran MIZŠ)</a:t>
            </a:r>
          </a:p>
          <a:p>
            <a:pPr>
              <a:lnSpc>
                <a:spcPct val="150000"/>
              </a:lnSpc>
            </a:pPr>
            <a:r>
              <a:rPr lang="sl-SI" altLang="sl-SI" b="1" u="sng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do 29. MAJA</a:t>
            </a: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Obveščanje prijavljenih kandidatov o omejitvah vpisa </a:t>
            </a:r>
          </a:p>
          <a:p>
            <a:pPr>
              <a:lnSpc>
                <a:spcPct val="150000"/>
              </a:lnSpc>
            </a:pPr>
            <a:r>
              <a:rPr lang="sl-SI" altLang="sl-SI" b="1" u="sng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14. JUNIJ</a:t>
            </a: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Razdelitev spričeval </a:t>
            </a:r>
          </a:p>
          <a:p>
            <a:pPr>
              <a:lnSpc>
                <a:spcPct val="150000"/>
              </a:lnSpc>
            </a:pPr>
            <a:endParaRPr lang="sl-SI" altLang="sl-SI" sz="800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algn="ctr">
              <a:lnSpc>
                <a:spcPct val="150000"/>
              </a:lnSpc>
            </a:pPr>
            <a:r>
              <a:rPr lang="sl-SI" altLang="sl-SI" sz="2000" b="1" u="sng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18.-21. JUNIJ </a:t>
            </a:r>
            <a:r>
              <a:rPr lang="sl-SI" altLang="sl-SI" sz="2000" b="1" u="sng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2019</a:t>
            </a:r>
            <a:r>
              <a:rPr lang="sl-SI" altLang="sl-SI" sz="20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sl-SI" altLang="sl-SI" sz="2000" b="1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VPIS OZIROMA IZVEDBA 1. KROGA 	IZBIRNEGA POSTOPKA</a:t>
            </a:r>
          </a:p>
          <a:p>
            <a:pPr algn="ctr">
              <a:lnSpc>
                <a:spcPct val="150000"/>
              </a:lnSpc>
            </a:pPr>
            <a:endParaRPr lang="sl-SI" altLang="sl-SI" sz="800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lnSpc>
                <a:spcPct val="150000"/>
              </a:lnSpc>
            </a:pPr>
            <a:r>
              <a:rPr lang="sl-SI" altLang="sl-SI" b="1" u="sng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21. JUNIJ</a:t>
            </a: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Objava spodnjih mej prvega 1. kroga izbirnega postopka (splet)</a:t>
            </a:r>
          </a:p>
          <a:p>
            <a:pPr>
              <a:lnSpc>
                <a:spcPct val="150000"/>
              </a:lnSpc>
            </a:pPr>
            <a:r>
              <a:rPr lang="sl-SI" altLang="sl-SI" b="1" u="sng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26. JUNIJA </a:t>
            </a: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Prijava kandidatov za 2. krog </a:t>
            </a:r>
          </a:p>
          <a:p>
            <a:pPr>
              <a:lnSpc>
                <a:spcPct val="150000"/>
              </a:lnSpc>
            </a:pPr>
            <a:r>
              <a:rPr lang="sl-SI" altLang="sl-SI" b="1" u="sng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28. JUNIJ </a:t>
            </a: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Objava rezultatov 2. kroga izbirnega postopka</a:t>
            </a:r>
          </a:p>
          <a:p>
            <a:pPr>
              <a:lnSpc>
                <a:spcPct val="150000"/>
              </a:lnSpc>
            </a:pPr>
            <a:r>
              <a:rPr lang="sl-SI" altLang="sl-SI" b="1" u="sng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</a:t>
            </a:r>
            <a:r>
              <a:rPr lang="sl-SI" altLang="sl-SI" b="1" u="sng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 JULIJA </a:t>
            </a: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Vpis kandidatov, ki so bili uspešni v 2. krogu izbirnega postopka</a:t>
            </a:r>
          </a:p>
          <a:p>
            <a:pPr>
              <a:lnSpc>
                <a:spcPct val="150000"/>
              </a:lnSpc>
            </a:pPr>
            <a:r>
              <a:rPr lang="sl-SI" altLang="sl-SI" b="1" u="sng" dirty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</a:t>
            </a:r>
            <a:r>
              <a:rPr lang="sl-SI" altLang="sl-SI" b="1" u="sng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. JULIJA </a:t>
            </a: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sl-SI" altLang="sl-SI" b="1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Objava PROSTIH mest za </a:t>
            </a:r>
            <a:r>
              <a:rPr lang="sl-SI" altLang="sl-SI" b="1" dirty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vpis (spletna stran MIZŠ</a:t>
            </a:r>
            <a:r>
              <a:rPr lang="sl-SI" altLang="sl-SI" b="1" dirty="0" smtClean="0">
                <a:solidFill>
                  <a:srgbClr val="FF0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)</a:t>
            </a:r>
            <a:endParaRPr lang="sl-SI" altLang="sl-SI" b="1" dirty="0" smtClean="0">
              <a:solidFill>
                <a:srgbClr val="FF0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lnSpc>
                <a:spcPct val="150000"/>
              </a:lnSpc>
            </a:pPr>
            <a:r>
              <a:rPr lang="sl-SI" altLang="sl-SI" b="1" u="sng" dirty="0" smtClean="0">
                <a:solidFill>
                  <a:srgbClr val="0099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30. AVGUST </a:t>
            </a:r>
            <a:r>
              <a:rPr lang="sl-SI" altLang="sl-SI" b="1" dirty="0" smtClean="0">
                <a:latin typeface="MV Boli" panose="02000500030200090000" pitchFamily="2" charset="0"/>
                <a:cs typeface="MV Boli" panose="02000500030200090000" pitchFamily="2" charset="0"/>
              </a:rPr>
              <a:t> Vpis na srednjih šolah, ki imajo še prosta mesta</a:t>
            </a:r>
          </a:p>
          <a:p>
            <a:pPr>
              <a:lnSpc>
                <a:spcPct val="150000"/>
              </a:lnSpc>
            </a:pPr>
            <a:endParaRPr lang="sl-SI" altLang="sl-SI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lnSpc>
                <a:spcPct val="150000"/>
              </a:lnSpc>
            </a:pPr>
            <a:endParaRPr lang="sl-SI" altLang="sl-SI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0664" y="916110"/>
            <a:ext cx="1177888" cy="145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8171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341838" y="679633"/>
            <a:ext cx="85667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sl-SI" altLang="sl-SI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lnSpc>
                <a:spcPct val="150000"/>
              </a:lnSpc>
            </a:pPr>
            <a:endParaRPr lang="sl-SI" altLang="sl-SI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214675" y="1141298"/>
            <a:ext cx="2664296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5000" b="1" dirty="0" smtClean="0">
                <a:solidFill>
                  <a:srgbClr val="FF0000"/>
                </a:solidFill>
                <a:latin typeface="Viner Hand ITC" panose="03070502030502020203" pitchFamily="66" charset="0"/>
              </a:rPr>
              <a:t>Izračun </a:t>
            </a:r>
          </a:p>
          <a:p>
            <a:pPr algn="ctr"/>
            <a:r>
              <a:rPr lang="sl-SI" sz="5000" b="1" dirty="0" smtClean="0">
                <a:solidFill>
                  <a:srgbClr val="FF0000"/>
                </a:solidFill>
                <a:latin typeface="Viner Hand ITC" panose="03070502030502020203" pitchFamily="66" charset="0"/>
              </a:rPr>
              <a:t>točk </a:t>
            </a:r>
          </a:p>
          <a:p>
            <a:pPr algn="ctr"/>
            <a:r>
              <a:rPr lang="sl-SI" sz="5000" b="1" dirty="0" smtClean="0">
                <a:solidFill>
                  <a:srgbClr val="FF0000"/>
                </a:solidFill>
                <a:latin typeface="Viner Hand ITC" panose="03070502030502020203" pitchFamily="66" charset="0"/>
              </a:rPr>
              <a:t>za </a:t>
            </a:r>
          </a:p>
          <a:p>
            <a:pPr algn="ctr"/>
            <a:r>
              <a:rPr lang="sl-SI" sz="5000" b="1" dirty="0" smtClean="0">
                <a:solidFill>
                  <a:srgbClr val="FF0000"/>
                </a:solidFill>
                <a:latin typeface="Viner Hand ITC" panose="03070502030502020203" pitchFamily="66" charset="0"/>
              </a:rPr>
              <a:t>vpis</a:t>
            </a:r>
            <a:endParaRPr lang="sl-SI" sz="5000" b="1" dirty="0">
              <a:solidFill>
                <a:srgbClr val="FF0000"/>
              </a:solidFill>
              <a:latin typeface="Viner Hand ITC" panose="03070502030502020203" pitchFamily="66" charset="0"/>
            </a:endParaRPr>
          </a:p>
        </p:txBody>
      </p:sp>
      <p:graphicFrame>
        <p:nvGraphicFramePr>
          <p:cNvPr id="4" name="Ograda tabele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5083076"/>
              </p:ext>
            </p:extLst>
          </p:nvPr>
        </p:nvGraphicFramePr>
        <p:xfrm>
          <a:off x="3059832" y="404664"/>
          <a:ext cx="5760640" cy="6263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/>
                <a:gridCol w="1440160"/>
                <a:gridCol w="1440160"/>
                <a:gridCol w="1440160"/>
              </a:tblGrid>
              <a:tr h="210019">
                <a:tc>
                  <a:txBody>
                    <a:bodyPr/>
                    <a:lstStyle/>
                    <a:p>
                      <a:endParaRPr lang="sl-SI" sz="1500" dirty="0">
                        <a:latin typeface="MV Boli" panose="02000500030200090000" pitchFamily="2" charset="0"/>
                        <a:cs typeface="MV Boli" panose="0200050003020009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1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7. </a:t>
                      </a:r>
                      <a:r>
                        <a:rPr lang="en-US" sz="1500" b="1" dirty="0" err="1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razred</a:t>
                      </a:r>
                      <a:r>
                        <a:rPr lang="en-US" sz="1500" b="1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 </a:t>
                      </a:r>
                      <a:endParaRPr lang="sl-SI" sz="150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1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8. razred </a:t>
                      </a:r>
                      <a:endParaRPr lang="sl-SI" sz="150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1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9. </a:t>
                      </a:r>
                      <a:r>
                        <a:rPr lang="en-US" sz="1500" b="1" dirty="0" err="1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razred</a:t>
                      </a:r>
                      <a:r>
                        <a:rPr lang="en-US" sz="1500" b="1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 </a:t>
                      </a:r>
                      <a:endParaRPr lang="sl-SI" sz="150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0" marR="0" marT="0" marB="0" anchor="b"/>
                </a:tc>
              </a:tr>
              <a:tr h="2830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 err="1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slovenščina</a:t>
                      </a: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</a:tr>
              <a:tr h="2830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 err="1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matematika</a:t>
                      </a: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</a:tr>
              <a:tr h="2830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tuji jezik </a:t>
                      </a:r>
                      <a:endParaRPr lang="sl-SI" sz="1500" b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</a:tr>
              <a:tr h="2830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 err="1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likovna</a:t>
                      </a: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 </a:t>
                      </a:r>
                      <a:r>
                        <a:rPr lang="en-US" sz="1500" b="0" dirty="0" err="1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vzgoja</a:t>
                      </a: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</a:tr>
              <a:tr h="4200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 err="1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glasbena</a:t>
                      </a: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 </a:t>
                      </a:r>
                      <a:r>
                        <a:rPr lang="sl-SI" sz="1500" b="0" dirty="0" smtClean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umetnost</a:t>
                      </a:r>
                      <a:r>
                        <a:rPr lang="en-US" sz="1500" b="0" dirty="0" smtClean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</a:tr>
              <a:tr h="2830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geografija </a:t>
                      </a:r>
                      <a:endParaRPr lang="sl-SI" sz="1500" b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</a:tr>
              <a:tr h="2830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zgodovina </a:t>
                      </a:r>
                      <a:endParaRPr lang="sl-SI" sz="1500" b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</a:tr>
              <a:tr h="4200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 err="1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držav</a:t>
                      </a: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. </a:t>
                      </a:r>
                      <a:r>
                        <a:rPr lang="en-US" sz="1500" b="0" dirty="0" err="1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vzg</a:t>
                      </a: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. in </a:t>
                      </a:r>
                      <a:r>
                        <a:rPr lang="en-US" sz="1500" b="0" dirty="0" err="1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etika</a:t>
                      </a: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 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830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fizika </a:t>
                      </a:r>
                      <a:endParaRPr lang="sl-SI" sz="1500" b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 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</a:tr>
              <a:tr h="2830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kemija </a:t>
                      </a:r>
                      <a:endParaRPr lang="sl-SI" sz="1500" b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 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</a:tr>
              <a:tr h="2830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biologija </a:t>
                      </a:r>
                      <a:endParaRPr lang="sl-SI" sz="1500" b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 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</a:tr>
              <a:tr h="2830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naravoslovje </a:t>
                      </a:r>
                      <a:endParaRPr lang="sl-SI" sz="1500" b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 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 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4200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 err="1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tehnika</a:t>
                      </a: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 in </a:t>
                      </a:r>
                      <a:r>
                        <a:rPr lang="en-US" sz="1500" b="0" dirty="0" err="1" smtClean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tehno</a:t>
                      </a:r>
                      <a:r>
                        <a:rPr lang="sl-SI" sz="1500" b="0" dirty="0" smtClean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l.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 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</a:tr>
              <a:tr h="2830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 err="1" smtClean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šport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1500" b="0" dirty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5 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91442" marR="91442" marT="45729" marB="45729" anchor="b"/>
                </a:tc>
              </a:tr>
              <a:tr h="2100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500" b="0" dirty="0" smtClean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Skupaj</a:t>
                      </a:r>
                      <a:endParaRPr lang="sl-SI" sz="1500" b="0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sl-SI" sz="1500" dirty="0" smtClean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 55</a:t>
                      </a:r>
                      <a:endParaRPr lang="sl-SI" sz="1500" dirty="0">
                        <a:latin typeface="MV Boli" panose="02000500030200090000" pitchFamily="2" charset="0"/>
                        <a:cs typeface="MV Boli" panose="0200050003020009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sl-SI" sz="1500" dirty="0" smtClean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65</a:t>
                      </a:r>
                      <a:endParaRPr lang="sl-SI" sz="1500" dirty="0">
                        <a:latin typeface="MV Boli" panose="02000500030200090000" pitchFamily="2" charset="0"/>
                        <a:cs typeface="MV Boli" panose="0200050003020009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r>
                        <a:rPr lang="sl-SI" sz="1500" dirty="0" smtClean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55</a:t>
                      </a:r>
                      <a:endParaRPr lang="sl-SI" sz="1500" dirty="0">
                        <a:latin typeface="MV Boli" panose="02000500030200090000" pitchFamily="2" charset="0"/>
                        <a:cs typeface="MV Boli" panose="02000500030200090000" pitchFamily="2" charset="0"/>
                      </a:endParaRPr>
                    </a:p>
                  </a:txBody>
                  <a:tcPr marL="0" marR="0" marT="0" marB="0"/>
                </a:tc>
              </a:tr>
              <a:tr h="2100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sl-SI" sz="1500" b="1" dirty="0" smtClean="0">
                          <a:latin typeface="MV Boli" panose="02000500030200090000" pitchFamily="2" charset="0"/>
                          <a:ea typeface="Calibri"/>
                          <a:cs typeface="MV Boli" panose="02000500030200090000" pitchFamily="2" charset="0"/>
                        </a:rPr>
                        <a:t>SKUPAJ</a:t>
                      </a:r>
                      <a:endParaRPr lang="sl-SI" sz="1500" b="1" dirty="0">
                        <a:latin typeface="MV Boli" panose="02000500030200090000" pitchFamily="2" charset="0"/>
                        <a:ea typeface="Calibri"/>
                        <a:cs typeface="MV Boli" panose="02000500030200090000" pitchFamily="2" charset="0"/>
                      </a:endParaRPr>
                    </a:p>
                  </a:txBody>
                  <a:tcPr marL="0" marR="0" marT="0" marB="0" anchor="b"/>
                </a:tc>
                <a:tc>
                  <a:txBody>
                    <a:bodyPr/>
                    <a:lstStyle/>
                    <a:p>
                      <a:r>
                        <a:rPr lang="sl-SI" sz="1500" b="1" dirty="0" smtClean="0">
                          <a:latin typeface="MV Boli" panose="02000500030200090000" pitchFamily="2" charset="0"/>
                          <a:cs typeface="MV Boli" panose="02000500030200090000" pitchFamily="2" charset="0"/>
                        </a:rPr>
                        <a:t>175</a:t>
                      </a:r>
                      <a:endParaRPr lang="sl-SI" sz="1500" b="1" dirty="0">
                        <a:latin typeface="MV Boli" panose="02000500030200090000" pitchFamily="2" charset="0"/>
                        <a:cs typeface="MV Boli" panose="0200050003020009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sl-SI" sz="1500" dirty="0">
                        <a:latin typeface="MV Boli" panose="02000500030200090000" pitchFamily="2" charset="0"/>
                        <a:cs typeface="MV Boli" panose="02000500030200090000" pitchFamily="2" charset="0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lang="sl-SI" sz="1500" dirty="0">
                        <a:latin typeface="MV Boli" panose="02000500030200090000" pitchFamily="2" charset="0"/>
                        <a:cs typeface="MV Boli" panose="02000500030200090000" pitchFamily="2" charset="0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pic>
        <p:nvPicPr>
          <p:cNvPr id="6" name="Slika 5" descr="Rezultat iskanja slik za kalculator clip art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21"/>
          <a:stretch/>
        </p:blipFill>
        <p:spPr bwMode="auto">
          <a:xfrm>
            <a:off x="683568" y="4437112"/>
            <a:ext cx="1552575" cy="17907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5931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341839" y="620688"/>
            <a:ext cx="85667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sl-SI" altLang="sl-SI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lnSpc>
                <a:spcPct val="150000"/>
              </a:lnSpc>
            </a:pPr>
            <a:endParaRPr lang="sl-SI" altLang="sl-SI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2627784" y="404664"/>
            <a:ext cx="3672408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5000" b="1" dirty="0" smtClean="0">
                <a:solidFill>
                  <a:srgbClr val="FF0000"/>
                </a:solidFill>
                <a:latin typeface="Viner Hand ITC" panose="03070502030502020203" pitchFamily="66" charset="0"/>
              </a:rPr>
              <a:t>Vpis v SŠ</a:t>
            </a:r>
            <a:endParaRPr lang="sl-SI" sz="5000" b="1" dirty="0">
              <a:solidFill>
                <a:srgbClr val="FF0000"/>
              </a:solidFill>
              <a:latin typeface="Viner Hand ITC" panose="03070502030502020203" pitchFamily="66" charset="0"/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341838" y="1340768"/>
            <a:ext cx="8262609" cy="7238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4320" indent="-274320" algn="ctr">
              <a:lnSpc>
                <a:spcPct val="80000"/>
              </a:lnSpc>
              <a:defRPr/>
            </a:pPr>
            <a:r>
              <a:rPr lang="sl-SI" sz="30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 lanskem šolskem letu so imele omejitev vpisa naslednje šole</a:t>
            </a:r>
            <a:r>
              <a:rPr lang="sl-SI" sz="3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:</a:t>
            </a:r>
          </a:p>
          <a:p>
            <a:pPr marL="274320" indent="-274320">
              <a:lnSpc>
                <a:spcPct val="80000"/>
              </a:lnSpc>
              <a:defRPr/>
            </a:pPr>
            <a:endParaRPr lang="sl-SI" sz="3000" b="1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defRPr/>
            </a:pPr>
            <a:r>
              <a:rPr lang="sl-SI" sz="3000" b="1" u="sng" dirty="0">
                <a:latin typeface="MV Boli" panose="02000500030200090000" pitchFamily="2" charset="0"/>
                <a:cs typeface="MV Boli" panose="02000500030200090000" pitchFamily="2" charset="0"/>
              </a:rPr>
              <a:t>Srednja zdravstvena šola Celje </a:t>
            </a:r>
            <a:r>
              <a:rPr lang="sl-SI" sz="3000" dirty="0">
                <a:latin typeface="MV Boli" panose="02000500030200090000" pitchFamily="2" charset="0"/>
                <a:cs typeface="MV Boli" panose="02000500030200090000" pitchFamily="2" charset="0"/>
              </a:rPr>
              <a:t>za programe</a:t>
            </a:r>
            <a:r>
              <a:rPr lang="sl-SI" sz="3000" dirty="0" smtClean="0">
                <a:latin typeface="MV Boli" panose="02000500030200090000" pitchFamily="2" charset="0"/>
                <a:cs typeface="MV Boli" panose="02000500030200090000" pitchFamily="2" charset="0"/>
              </a:rPr>
              <a:t>:</a:t>
            </a:r>
            <a:endParaRPr lang="sl-SI" sz="30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74320" indent="-274320">
              <a:defRPr/>
            </a:pPr>
            <a:r>
              <a:rPr lang="sl-SI" sz="3000" b="1" dirty="0" smtClean="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-Kozmeti</a:t>
            </a:r>
            <a:r>
              <a:rPr lang="sl-SI" sz="3000" i="1" dirty="0" smtClean="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č</a:t>
            </a:r>
            <a:r>
              <a:rPr lang="sl-SI" sz="3000" b="1" dirty="0" smtClean="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ni </a:t>
            </a:r>
            <a:r>
              <a:rPr lang="sl-SI" sz="3000" b="1" dirty="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tehnik </a:t>
            </a:r>
            <a:r>
              <a:rPr lang="sl-SI" sz="3000" dirty="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na 56 mest (</a:t>
            </a:r>
            <a:r>
              <a:rPr lang="sl-SI" sz="3000" dirty="0" smtClean="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133 </a:t>
            </a:r>
            <a:r>
              <a:rPr lang="sl-SI" sz="3000" dirty="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točk</a:t>
            </a:r>
            <a:r>
              <a:rPr lang="sl-SI" sz="3000" dirty="0" smtClean="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)</a:t>
            </a:r>
          </a:p>
          <a:p>
            <a:pPr marL="274320" indent="-274320">
              <a:defRPr/>
            </a:pPr>
            <a:endParaRPr lang="sl-SI" sz="3000" dirty="0" smtClean="0">
              <a:solidFill>
                <a:srgbClr val="7030A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74320" indent="-274320">
              <a:defRPr/>
            </a:pPr>
            <a:endParaRPr lang="sl-SI" sz="3000" dirty="0" smtClean="0">
              <a:solidFill>
                <a:srgbClr val="7030A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defRPr/>
            </a:pPr>
            <a:r>
              <a:rPr lang="sl-SI" sz="3000" b="1" u="sng" dirty="0" err="1">
                <a:latin typeface="MV Boli" panose="02000500030200090000" pitchFamily="2" charset="0"/>
                <a:cs typeface="MV Boli" panose="02000500030200090000" pitchFamily="2" charset="0"/>
              </a:rPr>
              <a:t>I.gimnazija</a:t>
            </a:r>
            <a:r>
              <a:rPr lang="sl-SI" sz="3000" b="1" u="sng" dirty="0">
                <a:latin typeface="MV Boli" panose="02000500030200090000" pitchFamily="2" charset="0"/>
                <a:cs typeface="MV Boli" panose="02000500030200090000" pitchFamily="2" charset="0"/>
              </a:rPr>
              <a:t> v Celju</a:t>
            </a:r>
            <a:r>
              <a:rPr lang="sl-SI" sz="3000" b="1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sl-SI" sz="3000" dirty="0">
                <a:latin typeface="MV Boli" panose="02000500030200090000" pitchFamily="2" charset="0"/>
                <a:cs typeface="MV Boli" panose="02000500030200090000" pitchFamily="2" charset="0"/>
              </a:rPr>
              <a:t>za program:</a:t>
            </a:r>
          </a:p>
          <a:p>
            <a:pPr marL="274320" indent="-274320">
              <a:defRPr/>
            </a:pPr>
            <a:r>
              <a:rPr lang="sl-SI" sz="3000" b="1" dirty="0">
                <a:solidFill>
                  <a:srgbClr val="8B109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- Klasična gimnazija-</a:t>
            </a:r>
            <a:r>
              <a:rPr lang="sl-SI" sz="3000" dirty="0">
                <a:solidFill>
                  <a:srgbClr val="8B109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na </a:t>
            </a:r>
            <a:r>
              <a:rPr lang="sl-SI" sz="3000" dirty="0" smtClean="0">
                <a:solidFill>
                  <a:srgbClr val="8B109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28 </a:t>
            </a:r>
            <a:r>
              <a:rPr lang="sl-SI" sz="3000" dirty="0">
                <a:solidFill>
                  <a:srgbClr val="8B109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mest (149 točk)</a:t>
            </a:r>
          </a:p>
          <a:p>
            <a:pPr marL="274320" indent="-274320">
              <a:defRPr/>
            </a:pPr>
            <a:endParaRPr lang="sl-SI" sz="3000" dirty="0">
              <a:solidFill>
                <a:schemeClr val="accent4">
                  <a:lumMod val="7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74320" indent="-274320">
              <a:defRPr/>
            </a:pPr>
            <a:endParaRPr lang="sl-SI" sz="3000" dirty="0" smtClean="0">
              <a:solidFill>
                <a:schemeClr val="accent4">
                  <a:lumMod val="7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85750" indent="-285750">
              <a:buFontTx/>
              <a:buChar char="-"/>
              <a:defRPr/>
            </a:pPr>
            <a:endParaRPr lang="sl-SI" sz="3000" b="1" dirty="0">
              <a:solidFill>
                <a:srgbClr val="8B1098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85750" indent="-285750">
              <a:buFontTx/>
              <a:buChar char="-"/>
              <a:defRPr/>
            </a:pPr>
            <a:endParaRPr lang="sl-SI" b="1" dirty="0" smtClean="0">
              <a:solidFill>
                <a:srgbClr val="8B1098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85750" indent="-285750">
              <a:buFontTx/>
              <a:buChar char="-"/>
              <a:defRPr/>
            </a:pPr>
            <a:endParaRPr lang="sl-SI" b="1" dirty="0">
              <a:solidFill>
                <a:srgbClr val="8B1098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85750" indent="-285750">
              <a:buFontTx/>
              <a:buChar char="-"/>
              <a:defRPr/>
            </a:pPr>
            <a:endParaRPr lang="sl-SI" b="1" dirty="0" smtClean="0">
              <a:solidFill>
                <a:srgbClr val="8B1098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85750" indent="-285750">
              <a:buFontTx/>
              <a:buChar char="-"/>
              <a:defRPr/>
            </a:pPr>
            <a:endParaRPr lang="sl-SI" b="1" dirty="0">
              <a:solidFill>
                <a:srgbClr val="8B1098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85750" indent="-285750">
              <a:buFontTx/>
              <a:buChar char="-"/>
              <a:defRPr/>
            </a:pPr>
            <a:endParaRPr lang="sl-SI" b="1" dirty="0">
              <a:solidFill>
                <a:srgbClr val="8B1098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74320" indent="-274320">
              <a:defRPr/>
            </a:pPr>
            <a:endParaRPr lang="sl-SI" dirty="0">
              <a:solidFill>
                <a:schemeClr val="accent4">
                  <a:lumMod val="75000"/>
                </a:schemeClr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74320" indent="-274320">
              <a:lnSpc>
                <a:spcPct val="80000"/>
              </a:lnSpc>
              <a:defRPr/>
            </a:pPr>
            <a:endParaRPr lang="sl-SI" b="1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383187"/>
            <a:ext cx="1219200" cy="1011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301208"/>
            <a:ext cx="2318573" cy="895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72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341839" y="620688"/>
            <a:ext cx="85667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sl-SI" altLang="sl-SI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lnSpc>
                <a:spcPct val="150000"/>
              </a:lnSpc>
            </a:pPr>
            <a:endParaRPr lang="sl-SI" altLang="sl-SI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539552" y="797511"/>
            <a:ext cx="828092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sl-SI" sz="3000" b="1" u="sng" dirty="0">
                <a:latin typeface="MV Boli" panose="02000500030200090000" pitchFamily="2" charset="0"/>
                <a:cs typeface="MV Boli" panose="02000500030200090000" pitchFamily="2" charset="0"/>
              </a:rPr>
              <a:t>Gimnazija Celje Center </a:t>
            </a:r>
            <a:r>
              <a:rPr lang="sl-SI" sz="3000" dirty="0">
                <a:latin typeface="MV Boli" panose="02000500030200090000" pitchFamily="2" charset="0"/>
                <a:cs typeface="MV Boli" panose="02000500030200090000" pitchFamily="2" charset="0"/>
              </a:rPr>
              <a:t>za program</a:t>
            </a:r>
            <a:r>
              <a:rPr lang="sl-SI" sz="3000" dirty="0" smtClean="0">
                <a:latin typeface="MV Boli" panose="02000500030200090000" pitchFamily="2" charset="0"/>
                <a:cs typeface="MV Boli" panose="02000500030200090000" pitchFamily="2" charset="0"/>
              </a:rPr>
              <a:t>:</a:t>
            </a:r>
          </a:p>
          <a:p>
            <a:pPr>
              <a:defRPr/>
            </a:pPr>
            <a:endParaRPr lang="sl-SI" sz="3000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l-SI" sz="3000" b="1" u="sng" dirty="0" smtClean="0">
                <a:solidFill>
                  <a:srgbClr val="8B109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Umetniška gimnazija </a:t>
            </a:r>
            <a:r>
              <a:rPr lang="sl-SI" sz="3000" b="1" dirty="0" smtClean="0">
                <a:solidFill>
                  <a:srgbClr val="8B109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- likovna </a:t>
            </a:r>
            <a:r>
              <a:rPr lang="sl-SI" sz="3000" b="1" dirty="0">
                <a:solidFill>
                  <a:srgbClr val="8B109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smer </a:t>
            </a:r>
            <a:r>
              <a:rPr lang="sl-SI" sz="3000" dirty="0">
                <a:solidFill>
                  <a:srgbClr val="8B109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na 28 mest (145 točk</a:t>
            </a:r>
            <a:r>
              <a:rPr lang="sl-SI" sz="3000" dirty="0" smtClean="0">
                <a:solidFill>
                  <a:srgbClr val="8B109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)</a:t>
            </a:r>
          </a:p>
          <a:p>
            <a:pPr>
              <a:defRPr/>
            </a:pPr>
            <a:endParaRPr lang="sl-SI" sz="3000" dirty="0">
              <a:solidFill>
                <a:srgbClr val="8B1098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457200" indent="-457200">
              <a:buFontTx/>
              <a:buChar char="-"/>
              <a:defRPr/>
            </a:pPr>
            <a:r>
              <a:rPr lang="sl-SI" sz="3000" b="1" u="sng" dirty="0" smtClean="0">
                <a:solidFill>
                  <a:srgbClr val="8B109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Predšolska </a:t>
            </a:r>
            <a:r>
              <a:rPr lang="sl-SI" sz="3000" b="1" u="sng" dirty="0">
                <a:solidFill>
                  <a:srgbClr val="8B109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vzgoja </a:t>
            </a:r>
            <a:r>
              <a:rPr lang="sl-SI" sz="3000" dirty="0">
                <a:solidFill>
                  <a:srgbClr val="8B109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na 84 mest </a:t>
            </a:r>
            <a:r>
              <a:rPr lang="sl-SI" sz="3000" b="1" dirty="0">
                <a:solidFill>
                  <a:srgbClr val="8B109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(126 to</a:t>
            </a:r>
            <a:r>
              <a:rPr lang="sl-SI" sz="3000" dirty="0">
                <a:solidFill>
                  <a:srgbClr val="8B109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č</a:t>
            </a:r>
            <a:r>
              <a:rPr lang="sl-SI" sz="3000" b="1" dirty="0">
                <a:solidFill>
                  <a:srgbClr val="8B109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k, NPZ 131</a:t>
            </a:r>
            <a:r>
              <a:rPr lang="sl-SI" sz="3000" b="1" dirty="0" smtClean="0">
                <a:solidFill>
                  <a:srgbClr val="8B109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)</a:t>
            </a:r>
          </a:p>
          <a:p>
            <a:pPr>
              <a:defRPr/>
            </a:pPr>
            <a:endParaRPr lang="sl-SI" sz="3000" b="1" dirty="0">
              <a:solidFill>
                <a:srgbClr val="8B1098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85750" indent="-285750">
              <a:buFontTx/>
              <a:buChar char="-"/>
              <a:defRPr/>
            </a:pPr>
            <a:r>
              <a:rPr lang="sl-SI" sz="3000" b="1" u="sng" dirty="0">
                <a:solidFill>
                  <a:srgbClr val="8B109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Gimnazija</a:t>
            </a:r>
            <a:r>
              <a:rPr lang="sl-SI" sz="3000" b="1" dirty="0">
                <a:solidFill>
                  <a:srgbClr val="8B1098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na 112 mest (150 točk)</a:t>
            </a: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60648"/>
            <a:ext cx="1471092" cy="1471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7072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341839" y="620688"/>
            <a:ext cx="85667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sl-SI" altLang="sl-SI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lnSpc>
                <a:spcPct val="150000"/>
              </a:lnSpc>
            </a:pPr>
            <a:endParaRPr lang="sl-SI" altLang="sl-SI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539552" y="797511"/>
            <a:ext cx="82809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sl-SI" sz="3000" b="1" dirty="0">
              <a:solidFill>
                <a:srgbClr val="8B1098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107504" y="188640"/>
            <a:ext cx="8568952" cy="64325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altLang="sl-SI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sl-SI" altLang="sl-SI" sz="4000" b="1" dirty="0" smtClean="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Šolski center Celje </a:t>
            </a:r>
          </a:p>
          <a:p>
            <a:endParaRPr lang="sl-SI" altLang="sl-SI" sz="3000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sl-SI" altLang="sl-SI" sz="3000" b="1" u="sng" dirty="0" smtClean="0">
                <a:latin typeface="MV Boli" panose="02000500030200090000" pitchFamily="2" charset="0"/>
                <a:cs typeface="MV Boli" panose="02000500030200090000" pitchFamily="2" charset="0"/>
              </a:rPr>
              <a:t>na Srednji šoli za strojništvo, </a:t>
            </a:r>
            <a:r>
              <a:rPr lang="sl-SI" altLang="sl-SI" sz="3000" b="1" u="sng" dirty="0" err="1" smtClean="0">
                <a:latin typeface="MV Boli" panose="02000500030200090000" pitchFamily="2" charset="0"/>
                <a:cs typeface="MV Boli" panose="02000500030200090000" pitchFamily="2" charset="0"/>
              </a:rPr>
              <a:t>mehatroniko</a:t>
            </a:r>
            <a:r>
              <a:rPr lang="sl-SI" altLang="sl-SI" sz="3000" b="1" u="sng" dirty="0" smtClean="0">
                <a:latin typeface="MV Boli" panose="02000500030200090000" pitchFamily="2" charset="0"/>
                <a:cs typeface="MV Boli" panose="02000500030200090000" pitchFamily="2" charset="0"/>
              </a:rPr>
              <a:t> in medije za programe:</a:t>
            </a:r>
          </a:p>
          <a:p>
            <a:pPr marL="457200" indent="-457200">
              <a:buFontTx/>
              <a:buChar char="-"/>
            </a:pPr>
            <a:r>
              <a:rPr lang="sl-SI" altLang="sl-SI" sz="3000" b="1" u="sng" dirty="0" smtClean="0"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Medijski tehnik </a:t>
            </a:r>
            <a:r>
              <a:rPr lang="sl-SI" altLang="sl-SI" sz="3000" dirty="0" smtClean="0"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na 56 mest </a:t>
            </a:r>
            <a:r>
              <a:rPr lang="sl-SI" altLang="sl-SI" sz="3000" b="1" dirty="0" smtClean="0"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(122 to</a:t>
            </a:r>
            <a:r>
              <a:rPr lang="sl-SI" altLang="sl-SI" sz="3000" dirty="0" smtClean="0"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č</a:t>
            </a:r>
            <a:r>
              <a:rPr lang="sl-SI" altLang="sl-SI" sz="3000" b="1" dirty="0" smtClean="0"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k),</a:t>
            </a:r>
          </a:p>
          <a:p>
            <a:pPr marL="285750" indent="-285750">
              <a:buFontTx/>
              <a:buChar char="-"/>
            </a:pPr>
            <a:r>
              <a:rPr lang="sl-SI" altLang="sl-SI" sz="3000" b="1" u="sng" dirty="0" smtClean="0"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Tehnik </a:t>
            </a:r>
            <a:r>
              <a:rPr lang="sl-SI" altLang="sl-SI" sz="3000" b="1" u="sng" dirty="0" err="1" smtClean="0"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mehatronike</a:t>
            </a:r>
            <a:r>
              <a:rPr lang="sl-SI" altLang="sl-SI" sz="3000" b="1" u="sng" dirty="0" smtClean="0"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sl-SI" altLang="sl-SI" sz="3000" dirty="0" smtClean="0"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na 28 mest (152 točk),</a:t>
            </a:r>
          </a:p>
          <a:p>
            <a:pPr marL="285750" indent="-285750">
              <a:buFontTx/>
              <a:buChar char="-"/>
            </a:pPr>
            <a:r>
              <a:rPr lang="sl-SI" altLang="sl-SI" sz="3000" b="1" u="sng" dirty="0" smtClean="0"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Strojni tehnik </a:t>
            </a:r>
            <a:r>
              <a:rPr lang="sl-SI" altLang="sl-SI" sz="3000" dirty="0" smtClean="0"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na 56 mest (128 točk),</a:t>
            </a:r>
          </a:p>
          <a:p>
            <a:pPr marL="285750" indent="-285750">
              <a:buFontTx/>
              <a:buChar char="-"/>
            </a:pPr>
            <a:r>
              <a:rPr lang="sl-SI" altLang="sl-SI" sz="3000" b="1" u="sng" dirty="0" err="1" smtClean="0"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Mehatronik</a:t>
            </a:r>
            <a:r>
              <a:rPr lang="sl-SI" altLang="sl-SI" sz="3000" b="1" u="sng" dirty="0" smtClean="0"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operater </a:t>
            </a:r>
            <a:r>
              <a:rPr lang="sl-SI" altLang="sl-SI" sz="3000" dirty="0" smtClean="0"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na 26 mest </a:t>
            </a:r>
            <a:r>
              <a:rPr lang="sl-SI" altLang="sl-SI" sz="3000" b="1" dirty="0" smtClean="0"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(111 to</a:t>
            </a:r>
            <a:r>
              <a:rPr lang="sl-SI" altLang="sl-SI" sz="3000" dirty="0" smtClean="0"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č</a:t>
            </a:r>
            <a:r>
              <a:rPr lang="sl-SI" altLang="sl-SI" sz="3000" b="1" dirty="0" smtClean="0"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k)</a:t>
            </a:r>
          </a:p>
          <a:p>
            <a:pPr marL="285750" indent="-285750">
              <a:buFontTx/>
              <a:buChar char="-"/>
            </a:pPr>
            <a:r>
              <a:rPr lang="sl-SI" altLang="sl-SI" sz="3000" b="1" u="sng" dirty="0" smtClean="0"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Inštalater strojnih inštalacij </a:t>
            </a:r>
            <a:r>
              <a:rPr lang="sl-SI" altLang="sl-SI" sz="3000" b="1" dirty="0" smtClean="0"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na 26 mest (99 točk)</a:t>
            </a:r>
          </a:p>
          <a:p>
            <a:pPr marL="285750" indent="-285750">
              <a:buFontTx/>
              <a:buChar char="-"/>
            </a:pPr>
            <a:endParaRPr lang="sl-SI" altLang="sl-SI" b="1" dirty="0">
              <a:solidFill>
                <a:srgbClr val="FFC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85750" indent="-285750">
              <a:buFontTx/>
              <a:buChar char="-"/>
            </a:pPr>
            <a:endParaRPr lang="sl-SI" altLang="sl-SI" b="1" dirty="0" smtClean="0">
              <a:solidFill>
                <a:srgbClr val="FFC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sl-SI" altLang="sl-SI" dirty="0" smtClean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sl-SI" altLang="sl-SI" dirty="0" smtClean="0">
              <a:latin typeface="Bradley Hand ITC" pitchFamily="66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8640"/>
            <a:ext cx="1337098" cy="1331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256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341839" y="620688"/>
            <a:ext cx="85667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sl-SI" altLang="sl-SI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lnSpc>
                <a:spcPct val="150000"/>
              </a:lnSpc>
            </a:pPr>
            <a:endParaRPr lang="sl-SI" altLang="sl-SI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539552" y="797511"/>
            <a:ext cx="82809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sl-SI" sz="3000" b="1" dirty="0">
              <a:solidFill>
                <a:srgbClr val="8B1098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107504" y="188640"/>
            <a:ext cx="8568952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altLang="sl-SI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sl-SI" altLang="sl-SI" sz="3000" b="1" dirty="0" smtClean="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Šolski center Celje </a:t>
            </a:r>
          </a:p>
          <a:p>
            <a:endParaRPr lang="sl-SI" altLang="sl-SI" sz="3000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sl-SI" altLang="sl-SI" sz="3000" b="1" u="sng" dirty="0" smtClean="0">
                <a:latin typeface="MV Boli" panose="02000500030200090000" pitchFamily="2" charset="0"/>
                <a:cs typeface="MV Boli" panose="02000500030200090000" pitchFamily="2" charset="0"/>
              </a:rPr>
              <a:t>na Srednji šoli za kemijo, elektrotehniko in računalništvo:</a:t>
            </a:r>
          </a:p>
          <a:p>
            <a:pPr marL="457200" indent="-457200">
              <a:buFontTx/>
              <a:buChar char="-"/>
            </a:pPr>
            <a:r>
              <a:rPr lang="sl-SI" altLang="sl-SI" sz="3000" b="1" dirty="0" smtClean="0">
                <a:solidFill>
                  <a:schemeClr val="accent4">
                    <a:lumMod val="75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Elektrikar na 26 mest (99 točk, NPZ 65)</a:t>
            </a:r>
          </a:p>
          <a:p>
            <a:pPr marL="457200" indent="-457200">
              <a:buFontTx/>
              <a:buChar char="-"/>
            </a:pPr>
            <a:endParaRPr lang="sl-SI" altLang="sl-SI" sz="3000" b="1" dirty="0">
              <a:solidFill>
                <a:srgbClr val="FFC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sl-SI" altLang="sl-SI" sz="3000" b="1" u="sng" dirty="0" smtClean="0">
                <a:latin typeface="MV Boli" panose="02000500030200090000" pitchFamily="2" charset="0"/>
                <a:cs typeface="MV Boli" panose="02000500030200090000" pitchFamily="2" charset="0"/>
              </a:rPr>
              <a:t>Na Šolskem centru Šentjur:</a:t>
            </a:r>
          </a:p>
          <a:p>
            <a:pPr marL="457200" indent="-457200">
              <a:buFontTx/>
              <a:buChar char="-"/>
            </a:pPr>
            <a:r>
              <a:rPr lang="sl-SI" altLang="sl-SI" sz="3000" b="1" dirty="0" smtClean="0">
                <a:solidFill>
                  <a:schemeClr val="accent1">
                    <a:lumMod val="60000"/>
                    <a:lumOff val="40000"/>
                  </a:schemeClr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Veterinarski tehnik na 28 mest (112 točk)</a:t>
            </a:r>
          </a:p>
          <a:p>
            <a:pPr marL="285750" indent="-285750">
              <a:buFontTx/>
              <a:buChar char="-"/>
            </a:pPr>
            <a:endParaRPr lang="sl-SI" altLang="sl-SI" b="1" dirty="0" smtClean="0">
              <a:solidFill>
                <a:srgbClr val="FFC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85750" indent="-285750">
              <a:buFontTx/>
              <a:buChar char="-"/>
            </a:pPr>
            <a:endParaRPr lang="sl-SI" altLang="sl-SI" sz="3000" b="1" dirty="0">
              <a:solidFill>
                <a:srgbClr val="FFC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sl-SI" altLang="sl-SI" sz="3000" b="1" u="sng" dirty="0" smtClean="0">
                <a:latin typeface="MV Boli" panose="02000500030200090000" pitchFamily="2" charset="0"/>
                <a:cs typeface="MV Boli" panose="02000500030200090000" pitchFamily="2" charset="0"/>
              </a:rPr>
              <a:t>Na Šolskem centru Velenje:</a:t>
            </a:r>
          </a:p>
          <a:p>
            <a:pPr marL="457200" indent="-457200">
              <a:buFontTx/>
              <a:buChar char="-"/>
            </a:pPr>
            <a:r>
              <a:rPr lang="sl-SI" altLang="sl-SI" sz="3000" b="1" dirty="0" smtClean="0">
                <a:solidFill>
                  <a:srgbClr val="7030A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Gimnazija – športni oddelek (163 točk iz ocen in športnih dosežkov)</a:t>
            </a:r>
          </a:p>
          <a:p>
            <a:pPr marL="285750" indent="-285750">
              <a:buFontTx/>
              <a:buChar char="-"/>
            </a:pPr>
            <a:endParaRPr lang="sl-SI" altLang="sl-SI" b="1" dirty="0" smtClean="0">
              <a:solidFill>
                <a:srgbClr val="FFC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85750" indent="-285750">
              <a:buFontTx/>
              <a:buChar char="-"/>
            </a:pPr>
            <a:endParaRPr lang="sl-SI" altLang="sl-SI" b="1" dirty="0" smtClean="0">
              <a:solidFill>
                <a:srgbClr val="FFC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sl-SI" altLang="sl-SI" dirty="0" smtClean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sl-SI" altLang="sl-SI" dirty="0" smtClean="0">
              <a:latin typeface="Bradley Hand ITC" pitchFamily="66" charset="0"/>
            </a:endParaRPr>
          </a:p>
        </p:txBody>
      </p:sp>
      <p:sp>
        <p:nvSpPr>
          <p:cNvPr id="5" name="AutoShape 4" descr="Rezultat iskanja slik za Å¡olski center celj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l-SI"/>
          </a:p>
        </p:txBody>
      </p:sp>
      <p:pic>
        <p:nvPicPr>
          <p:cNvPr id="14344" name="Picture 8" descr="Rezultat iskanja slik za Å¡olski center Å¡entju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212976"/>
            <a:ext cx="1512168" cy="90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5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7984" y="299542"/>
            <a:ext cx="1754421" cy="105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6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727" y="4869160"/>
            <a:ext cx="1688906" cy="946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65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899592" y="620688"/>
            <a:ext cx="856671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endParaRPr lang="sl-SI" altLang="sl-SI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>
              <a:lnSpc>
                <a:spcPct val="150000"/>
              </a:lnSpc>
            </a:pPr>
            <a:endParaRPr lang="sl-SI" altLang="sl-SI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3" name="Pravokotnik 2"/>
          <p:cNvSpPr/>
          <p:nvPr/>
        </p:nvSpPr>
        <p:spPr>
          <a:xfrm>
            <a:off x="-684584" y="696265"/>
            <a:ext cx="828092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sl-SI" sz="3000" b="1" dirty="0">
              <a:solidFill>
                <a:srgbClr val="8B1098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4" name="Pravokotnik 3"/>
          <p:cNvSpPr/>
          <p:nvPr/>
        </p:nvSpPr>
        <p:spPr>
          <a:xfrm>
            <a:off x="107504" y="188640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sl-SI" altLang="sl-SI" b="1" dirty="0" smtClean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endParaRPr lang="sl-SI" altLang="sl-SI" b="1" dirty="0" smtClean="0">
              <a:solidFill>
                <a:srgbClr val="FFC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85750" indent="-285750">
              <a:buFontTx/>
              <a:buChar char="-"/>
            </a:pPr>
            <a:endParaRPr lang="sl-SI" altLang="sl-SI" b="1" dirty="0" smtClean="0">
              <a:solidFill>
                <a:srgbClr val="FFC0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  <a:p>
            <a:r>
              <a:rPr lang="sl-SI" altLang="sl-SI" dirty="0" smtClean="0">
                <a:solidFill>
                  <a:srgbClr val="FFC000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endParaRPr lang="sl-SI" altLang="sl-SI" dirty="0" smtClean="0">
              <a:latin typeface="Bradley Hand ITC" pitchFamily="66" charset="0"/>
            </a:endParaRPr>
          </a:p>
        </p:txBody>
      </p:sp>
      <p:sp>
        <p:nvSpPr>
          <p:cNvPr id="5" name="Pravokotnik 4"/>
          <p:cNvSpPr/>
          <p:nvPr/>
        </p:nvSpPr>
        <p:spPr>
          <a:xfrm>
            <a:off x="1475656" y="620688"/>
            <a:ext cx="6841938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3500" b="1" dirty="0" smtClean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Poklicni kažipot in Kam in kako</a:t>
            </a:r>
            <a:endParaRPr lang="sl-SI" sz="3500" b="1" dirty="0"/>
          </a:p>
        </p:txBody>
      </p:sp>
      <p:sp>
        <p:nvSpPr>
          <p:cNvPr id="6" name="Pravokotnik 5"/>
          <p:cNvSpPr/>
          <p:nvPr/>
        </p:nvSpPr>
        <p:spPr>
          <a:xfrm>
            <a:off x="341838" y="1196752"/>
            <a:ext cx="8334617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endParaRPr lang="sl-SI" altLang="sl-SI" b="1" dirty="0">
              <a:latin typeface="Bradley Hand ITC" panose="03070402050302030203" pitchFamily="66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sl-SI" altLang="sl-SI" sz="3000" b="1" dirty="0">
                <a:latin typeface="MV Boli" panose="02000500030200090000" pitchFamily="2" charset="0"/>
                <a:cs typeface="MV Boli" panose="02000500030200090000" pitchFamily="2" charset="0"/>
              </a:rPr>
              <a:t>Poklicni kažipot je dostopen na internetu (</a:t>
            </a:r>
            <a:r>
              <a:rPr lang="sl-SI" altLang="sl-SI" sz="3000" b="1" dirty="0" err="1">
                <a:latin typeface="MV Boli" panose="02000500030200090000" pitchFamily="2" charset="0"/>
                <a:cs typeface="MV Boli" panose="02000500030200090000" pitchFamily="2" charset="0"/>
              </a:rPr>
              <a:t>www.mojaizbira.si</a:t>
            </a:r>
            <a:r>
              <a:rPr lang="sl-SI" altLang="sl-SI" sz="3000" b="1" dirty="0">
                <a:latin typeface="MV Boli" panose="02000500030200090000" pitchFamily="2" charset="0"/>
                <a:cs typeface="MV Boli" panose="02000500030200090000" pitchFamily="2" charset="0"/>
              </a:rPr>
              <a:t>)</a:t>
            </a:r>
          </a:p>
          <a:p>
            <a:pPr>
              <a:defRPr/>
            </a:pPr>
            <a:endParaRPr lang="sl-SI" altLang="sl-SI" sz="3000" b="1" dirty="0">
              <a:latin typeface="MV Boli" panose="02000500030200090000" pitchFamily="2" charset="0"/>
              <a:cs typeface="MV Boli" panose="02000500030200090000" pitchFamily="2" charset="0"/>
            </a:endParaRPr>
          </a:p>
          <a:p>
            <a:pPr marL="285750" indent="-285750">
              <a:buFont typeface="Courier New" panose="02070309020205020404" pitchFamily="49" charset="0"/>
              <a:buChar char="o"/>
              <a:defRPr/>
            </a:pPr>
            <a:r>
              <a:rPr lang="sl-SI" altLang="sl-SI" sz="3000" b="1" dirty="0">
                <a:latin typeface="MV Boli" panose="02000500030200090000" pitchFamily="2" charset="0"/>
                <a:cs typeface="MV Boli" panose="02000500030200090000" pitchFamily="2" charset="0"/>
              </a:rPr>
              <a:t>Idejo za brskanje o poklicih </a:t>
            </a:r>
            <a:r>
              <a:rPr lang="sl-SI" altLang="sl-SI" sz="30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so </a:t>
            </a:r>
            <a:r>
              <a:rPr lang="sl-SI" altLang="sl-SI" sz="3000" b="1" dirty="0">
                <a:latin typeface="MV Boli" panose="02000500030200090000" pitchFamily="2" charset="0"/>
                <a:cs typeface="MV Boli" panose="02000500030200090000" pitchFamily="2" charset="0"/>
              </a:rPr>
              <a:t>imeli možnost dobiti na Dnevih dejavnosti – Vsi u</a:t>
            </a:r>
            <a:r>
              <a:rPr lang="sl-SI" altLang="sl-SI" sz="3000" dirty="0">
                <a:latin typeface="MV Boli" panose="02000500030200090000" pitchFamily="2" charset="0"/>
                <a:cs typeface="MV Boli" panose="02000500030200090000" pitchFamily="2" charset="0"/>
              </a:rPr>
              <a:t>č</a:t>
            </a:r>
            <a:r>
              <a:rPr lang="sl-SI" altLang="sl-SI" sz="3000" b="1" dirty="0">
                <a:latin typeface="MV Boli" panose="02000500030200090000" pitchFamily="2" charset="0"/>
                <a:cs typeface="MV Boli" panose="02000500030200090000" pitchFamily="2" charset="0"/>
              </a:rPr>
              <a:t>enci </a:t>
            </a:r>
            <a:r>
              <a:rPr lang="sl-SI" altLang="sl-SI" sz="30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so </a:t>
            </a:r>
            <a:r>
              <a:rPr lang="sl-SI" altLang="sl-SI" sz="3000" b="1" dirty="0">
                <a:latin typeface="MV Boli" panose="02000500030200090000" pitchFamily="2" charset="0"/>
                <a:cs typeface="MV Boli" panose="02000500030200090000" pitchFamily="2" charset="0"/>
              </a:rPr>
              <a:t>izpolnili vprašalnik </a:t>
            </a:r>
          </a:p>
          <a:p>
            <a:pPr>
              <a:defRPr/>
            </a:pPr>
            <a:r>
              <a:rPr lang="sl-SI" altLang="sl-SI" sz="3000" b="1" dirty="0">
                <a:latin typeface="MV Boli" panose="02000500030200090000" pitchFamily="2" charset="0"/>
                <a:cs typeface="MV Boli" panose="02000500030200090000" pitchFamily="2" charset="0"/>
              </a:rPr>
              <a:t>      -KAM IN KAKO ter </a:t>
            </a:r>
          </a:p>
          <a:p>
            <a:pPr>
              <a:defRPr/>
            </a:pPr>
            <a:r>
              <a:rPr lang="sl-SI" altLang="sl-SI" sz="3000" b="1" dirty="0">
                <a:latin typeface="MV Boli" panose="02000500030200090000" pitchFamily="2" charset="0"/>
                <a:cs typeface="MV Boli" panose="02000500030200090000" pitchFamily="2" charset="0"/>
              </a:rPr>
              <a:t>      -vprašalnik </a:t>
            </a:r>
            <a:r>
              <a:rPr lang="sl-SI" altLang="sl-SI" sz="3000" b="1" dirty="0" err="1">
                <a:latin typeface="MV Boli" panose="02000500030200090000" pitchFamily="2" charset="0"/>
                <a:cs typeface="MV Boli" panose="02000500030200090000" pitchFamily="2" charset="0"/>
              </a:rPr>
              <a:t>eVPP</a:t>
            </a:r>
            <a:r>
              <a:rPr lang="sl-SI" altLang="sl-SI" sz="3000" b="1" dirty="0">
                <a:latin typeface="MV Boli" panose="02000500030200090000" pitchFamily="2" charset="0"/>
                <a:cs typeface="MV Boli" panose="02000500030200090000" pitchFamily="2" charset="0"/>
              </a:rPr>
              <a:t> </a:t>
            </a:r>
            <a:r>
              <a:rPr lang="sl-SI" altLang="sl-SI" sz="3000" b="1" dirty="0" smtClean="0">
                <a:latin typeface="MV Boli" panose="02000500030200090000" pitchFamily="2" charset="0"/>
                <a:cs typeface="MV Boli" panose="02000500030200090000" pitchFamily="2" charset="0"/>
              </a:rPr>
              <a:t>(</a:t>
            </a:r>
            <a:r>
              <a:rPr lang="sl-SI" altLang="sl-SI" sz="3000" b="1" dirty="0">
                <a:latin typeface="MV Boli" panose="02000500030200090000" pitchFamily="2" charset="0"/>
                <a:cs typeface="MV Boli" panose="02000500030200090000" pitchFamily="2" charset="0"/>
              </a:rPr>
              <a:t>elektronski vprašalnik o poklicni poti)  </a:t>
            </a:r>
          </a:p>
          <a:p>
            <a:pPr>
              <a:defRPr/>
            </a:pPr>
            <a:r>
              <a:rPr lang="sl-SI" altLang="sl-SI" b="1" dirty="0">
                <a:latin typeface="MV Boli" panose="02000500030200090000" pitchFamily="2" charset="0"/>
                <a:cs typeface="MV Boli" panose="02000500030200090000" pitchFamily="2" charset="0"/>
              </a:rPr>
              <a:t>	</a:t>
            </a:r>
            <a:endParaRPr lang="sl-SI" altLang="sl-SI" b="1" dirty="0">
              <a:solidFill>
                <a:srgbClr val="009900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691" y="5085184"/>
            <a:ext cx="2039289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11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otek">
  <a:themeElements>
    <a:clrScheme name="Potek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otek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Potek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12122</TotalTime>
  <Words>852</Words>
  <Application>Microsoft Office PowerPoint</Application>
  <PresentationFormat>Diaprojekcija na zaslonu (4:3)</PresentationFormat>
  <Paragraphs>300</Paragraphs>
  <Slides>22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diapozitivov</vt:lpstr>
      </vt:variant>
      <vt:variant>
        <vt:i4>22</vt:i4>
      </vt:variant>
    </vt:vector>
  </HeadingPairs>
  <TitlesOfParts>
    <vt:vector size="23" baseType="lpstr">
      <vt:lpstr>Potek</vt:lpstr>
      <vt:lpstr>PowerPointova predstavitev</vt:lpstr>
      <vt:lpstr>POMEMBNI DATUMI 2018/2019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ZOISOVE ŠTIPENDIJE</vt:lpstr>
      <vt:lpstr>DEFICITARNI POKLICI </vt:lpstr>
      <vt:lpstr>VAJENIŠTVO</vt:lpstr>
      <vt:lpstr>Programi vključeni v vajeništvo 2018/2019:</vt:lpstr>
      <vt:lpstr>Prednosti vajeništva za dijake</vt:lpstr>
      <vt:lpstr>NPZ – nacionalni preizkusi znanja</vt:lpstr>
      <vt:lpstr> VIRI INFORMACIJ </vt:lpstr>
      <vt:lpstr>DAN ODPRTIH VRAT</vt:lpstr>
      <vt:lpstr>DAN ODPRTIH VRAT SLOVENSKEGA GOSPODARSTVA</vt:lpstr>
      <vt:lpstr>DELAVNICA ZA OSNOVNOŠOLCE FRANCOŠČINA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Svetovanje</dc:creator>
  <cp:lastModifiedBy>Svetovanje</cp:lastModifiedBy>
  <cp:revision>45</cp:revision>
  <cp:lastPrinted>2018-11-15T12:58:07Z</cp:lastPrinted>
  <dcterms:created xsi:type="dcterms:W3CDTF">2018-11-06T10:02:38Z</dcterms:created>
  <dcterms:modified xsi:type="dcterms:W3CDTF">2018-11-15T13:00:05Z</dcterms:modified>
</cp:coreProperties>
</file>