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0" r:id="rId3"/>
    <p:sldId id="279" r:id="rId4"/>
    <p:sldId id="280" r:id="rId5"/>
    <p:sldId id="261" r:id="rId6"/>
    <p:sldId id="277" r:id="rId7"/>
    <p:sldId id="263" r:id="rId8"/>
    <p:sldId id="265" r:id="rId9"/>
    <p:sldId id="264" r:id="rId10"/>
    <p:sldId id="269" r:id="rId11"/>
    <p:sldId id="267" r:id="rId12"/>
    <p:sldId id="268" r:id="rId13"/>
    <p:sldId id="283" r:id="rId14"/>
    <p:sldId id="284" r:id="rId15"/>
    <p:sldId id="270" r:id="rId16"/>
    <p:sldId id="271" r:id="rId17"/>
    <p:sldId id="272" r:id="rId18"/>
    <p:sldId id="273" r:id="rId19"/>
    <p:sldId id="274" r:id="rId20"/>
    <p:sldId id="278" r:id="rId21"/>
    <p:sldId id="275" r:id="rId22"/>
  </p:sldIdLst>
  <p:sldSz cx="9144000" cy="6858000" type="screen4x3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6" autoAdjust="0"/>
    <p:restoredTop sz="94675" autoAdjust="0"/>
  </p:normalViewPr>
  <p:slideViewPr>
    <p:cSldViewPr>
      <p:cViewPr>
        <p:scale>
          <a:sx n="112" d="100"/>
          <a:sy n="112" d="100"/>
        </p:scale>
        <p:origin x="-942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7BAF7-26FF-4B93-8486-170E5E9892A9}" type="datetimeFigureOut">
              <a:rPr lang="sl-SI" smtClean="0"/>
              <a:t>1.7.2020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385B0-8B98-4976-B9FD-12F7F30139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6669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EE856-2AAC-4A70-8B16-3DFEF6B8415F}" type="datetimeFigureOut">
              <a:rPr lang="sl-SI" smtClean="0"/>
              <a:t>1.7.2020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64CE9-B5EB-4234-8115-D8CAD417FD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023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3841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5376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0466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9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10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1465-E538-48AB-B31C-63C23DDE3D3F}" type="datetimeFigureOut">
              <a:rPr lang="sl-SI" smtClean="0"/>
              <a:t>1.7.2020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54CA-3F96-43D7-83E8-00975BEFB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406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1465-E538-48AB-B31C-63C23DDE3D3F}" type="datetimeFigureOut">
              <a:rPr lang="sl-SI" smtClean="0"/>
              <a:t>1.7.2020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54CA-3F96-43D7-83E8-00975BEFB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4841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1465-E538-48AB-B31C-63C23DDE3D3F}" type="datetimeFigureOut">
              <a:rPr lang="sl-SI" smtClean="0"/>
              <a:t>1.7.2020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54CA-3F96-43D7-83E8-00975BEFB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389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1465-E538-48AB-B31C-63C23DDE3D3F}" type="datetimeFigureOut">
              <a:rPr lang="sl-SI" smtClean="0"/>
              <a:t>1.7.2020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54CA-3F96-43D7-83E8-00975BEFB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4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1465-E538-48AB-B31C-63C23DDE3D3F}" type="datetimeFigureOut">
              <a:rPr lang="sl-SI" smtClean="0"/>
              <a:t>1.7.2020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54CA-3F96-43D7-83E8-00975BEFB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4695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1465-E538-48AB-B31C-63C23DDE3D3F}" type="datetimeFigureOut">
              <a:rPr lang="sl-SI" smtClean="0"/>
              <a:t>1.7.2020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54CA-3F96-43D7-83E8-00975BEFB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255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1465-E538-48AB-B31C-63C23DDE3D3F}" type="datetimeFigureOut">
              <a:rPr lang="sl-SI" smtClean="0"/>
              <a:t>1.7.2020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54CA-3F96-43D7-83E8-00975BEFB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049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1465-E538-48AB-B31C-63C23DDE3D3F}" type="datetimeFigureOut">
              <a:rPr lang="sl-SI" smtClean="0"/>
              <a:t>1.7.2020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54CA-3F96-43D7-83E8-00975BEFB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496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1465-E538-48AB-B31C-63C23DDE3D3F}" type="datetimeFigureOut">
              <a:rPr lang="sl-SI" smtClean="0"/>
              <a:t>1.7.2020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54CA-3F96-43D7-83E8-00975BEFB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670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1465-E538-48AB-B31C-63C23DDE3D3F}" type="datetimeFigureOut">
              <a:rPr lang="sl-SI" smtClean="0"/>
              <a:t>1.7.2020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54CA-3F96-43D7-83E8-00975BEFB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581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1465-E538-48AB-B31C-63C23DDE3D3F}" type="datetimeFigureOut">
              <a:rPr lang="sl-SI" smtClean="0"/>
              <a:t>1.7.2020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54CA-3F96-43D7-83E8-00975BEFB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21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11465-E538-48AB-B31C-63C23DDE3D3F}" type="datetimeFigureOut">
              <a:rPr lang="sl-SI" smtClean="0"/>
              <a:t>1.7.2020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54CA-3F96-43D7-83E8-00975BEFB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429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rra-giz.si/" TargetMode="External"/><Relationship Id="rId5" Type="http://schemas.openxmlformats.org/officeDocument/2006/relationships/hyperlink" Target="http://www.sklad-kadri.si/si/izmenjevalnica/" TargetMode="Externa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hyperlink" Target="https://www.uradni-list.si/glasilo-uradni-list-rs/vsebina/2020-01-1195/zakon-o-interventnih-ukrepih-za-omilitev-in-odpravo-posledic-epidemije-covid-19-ziuoope" TargetMode="Externa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0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sz="4900" b="1" dirty="0" smtClean="0">
                <a:solidFill>
                  <a:srgbClr val="F030BE"/>
                </a:solidFill>
                <a:latin typeface="Segoe Script" panose="020B0504020000000003" pitchFamily="34" charset="0"/>
              </a:rPr>
              <a:t>INFORMACIJE</a:t>
            </a:r>
            <a:br>
              <a:rPr lang="sl-SI" sz="4900" b="1" dirty="0" smtClean="0">
                <a:solidFill>
                  <a:srgbClr val="F030BE"/>
                </a:solidFill>
                <a:latin typeface="Segoe Script" panose="020B0504020000000003" pitchFamily="34" charset="0"/>
              </a:rPr>
            </a:br>
            <a:r>
              <a:rPr lang="sl-SI" sz="4900" b="1" dirty="0" smtClean="0">
                <a:solidFill>
                  <a:srgbClr val="F030BE"/>
                </a:solidFill>
                <a:latin typeface="Segoe Script" panose="020B0504020000000003" pitchFamily="34" charset="0"/>
              </a:rPr>
              <a:t>devetošolcem</a:t>
            </a:r>
            <a:br>
              <a:rPr lang="sl-SI" sz="4900" b="1" dirty="0" smtClean="0">
                <a:solidFill>
                  <a:srgbClr val="F030BE"/>
                </a:solidFill>
                <a:latin typeface="Segoe Script" panose="020B0504020000000003" pitchFamily="34" charset="0"/>
              </a:rPr>
            </a:br>
            <a:r>
              <a:rPr lang="sl-SI" dirty="0" smtClean="0">
                <a:solidFill>
                  <a:srgbClr val="F030BE"/>
                </a:solidFill>
                <a:latin typeface="Segoe Script" panose="020B0504020000000003" pitchFamily="34" charset="0"/>
              </a:rPr>
              <a:t/>
            </a:r>
            <a:br>
              <a:rPr lang="sl-SI" dirty="0" smtClean="0">
                <a:solidFill>
                  <a:srgbClr val="F030BE"/>
                </a:solidFill>
                <a:latin typeface="Segoe Script" panose="020B0504020000000003" pitchFamily="34" charset="0"/>
              </a:rPr>
            </a:br>
            <a:r>
              <a:rPr lang="sl-SI" sz="4000" dirty="0" smtClean="0">
                <a:solidFill>
                  <a:srgbClr val="F030BE"/>
                </a:solidFill>
                <a:latin typeface="Segoe Script" panose="020B0504020000000003" pitchFamily="34" charset="0"/>
              </a:rPr>
              <a:t>junij 2020</a:t>
            </a:r>
            <a:endParaRPr lang="sl-SI" sz="4000" dirty="0">
              <a:solidFill>
                <a:srgbClr val="F030BE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699792" y="4365104"/>
            <a:ext cx="4032448" cy="10801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dirty="0" smtClean="0">
                <a:solidFill>
                  <a:srgbClr val="F030BE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OŠ Primoža Trubarja Laško</a:t>
            </a:r>
          </a:p>
          <a:p>
            <a:pPr>
              <a:lnSpc>
                <a:spcPct val="90000"/>
              </a:lnSpc>
            </a:pPr>
            <a:r>
              <a:rPr lang="sl-SI" altLang="sl-SI" dirty="0" smtClean="0">
                <a:solidFill>
                  <a:srgbClr val="F030BE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Šolska svetovalna služba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3395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0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6984776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b="1" dirty="0" smtClean="0">
                <a:solidFill>
                  <a:srgbClr val="F030BE"/>
                </a:solidFill>
                <a:latin typeface="Segoe Script" panose="020B0504020000000003" pitchFamily="34" charset="0"/>
              </a:rPr>
              <a:t>Štipendije</a:t>
            </a:r>
            <a: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92D05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55576" y="1052736"/>
            <a:ext cx="7992888" cy="5805264"/>
          </a:xfrm>
        </p:spPr>
        <p:txBody>
          <a:bodyPr>
            <a:normAutofit/>
          </a:bodyPr>
          <a:lstStyle/>
          <a:p>
            <a:pPr marL="285750" indent="-285750" algn="l">
              <a:buFontTx/>
              <a:buChar char="-"/>
            </a:pPr>
            <a:endParaRPr lang="sl-SI" b="1" dirty="0" smtClean="0">
              <a:solidFill>
                <a:srgbClr val="7030A0"/>
              </a:solidFill>
              <a:latin typeface="Gabriola" panose="04040605051002020D02" pitchFamily="82" charset="0"/>
            </a:endParaRPr>
          </a:p>
          <a:p>
            <a:pPr marL="285750" indent="-285750" algn="l">
              <a:buFontTx/>
              <a:buChar char="-"/>
            </a:pPr>
            <a:endParaRPr lang="sl-SI" b="1" dirty="0" smtClean="0">
              <a:solidFill>
                <a:srgbClr val="7030A0"/>
              </a:solidFill>
              <a:latin typeface="Gabriola" panose="04040605051002020D02" pitchFamily="82" charset="0"/>
            </a:endParaRPr>
          </a:p>
          <a:p>
            <a:pPr marL="285750" indent="-285750" algn="l">
              <a:buFontTx/>
              <a:buChar char="-"/>
            </a:pPr>
            <a:r>
              <a:rPr lang="sl-SI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KADROVSKE</a:t>
            </a:r>
          </a:p>
          <a:p>
            <a:pPr marL="285750" indent="-285750" algn="l">
              <a:buFontTx/>
              <a:buChar char="-"/>
            </a:pPr>
            <a:r>
              <a:rPr lang="sl-SI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DRŽAVNE</a:t>
            </a:r>
            <a:r>
              <a:rPr lang="sl-SI" b="1" dirty="0">
                <a:solidFill>
                  <a:srgbClr val="7030A0"/>
                </a:solidFill>
                <a:latin typeface="Gabriola" panose="04040605051002020D02" pitchFamily="82" charset="0"/>
              </a:rPr>
              <a:t>,</a:t>
            </a:r>
          </a:p>
          <a:p>
            <a:pPr marL="285750" indent="-285750" algn="l">
              <a:buFontTx/>
              <a:buChar char="-"/>
            </a:pPr>
            <a:r>
              <a:rPr lang="sl-SI" b="1" dirty="0">
                <a:solidFill>
                  <a:srgbClr val="7030A0"/>
                </a:solidFill>
                <a:latin typeface="Gabriola" panose="04040605051002020D02" pitchFamily="82" charset="0"/>
              </a:rPr>
              <a:t>ZOISOVE,</a:t>
            </a:r>
          </a:p>
          <a:p>
            <a:pPr marL="285750" indent="-285750" algn="l">
              <a:buFontTx/>
              <a:buChar char="-"/>
            </a:pPr>
            <a:r>
              <a:rPr lang="sl-SI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štipendije </a:t>
            </a:r>
            <a:r>
              <a:rPr lang="sl-SI" b="1" dirty="0">
                <a:solidFill>
                  <a:srgbClr val="7030A0"/>
                </a:solidFill>
                <a:latin typeface="Gabriola" panose="04040605051002020D02" pitchFamily="82" charset="0"/>
              </a:rPr>
              <a:t>za DEFICITARNE POKLICE,</a:t>
            </a:r>
          </a:p>
          <a:p>
            <a:pPr algn="l"/>
            <a:endParaRPr lang="sl-SI" dirty="0"/>
          </a:p>
        </p:txBody>
      </p:sp>
      <p:pic>
        <p:nvPicPr>
          <p:cNvPr id="7170" name="Picture 2" descr="Rezultat iskanja slik za kids scholarship clip ar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0"/>
          <a:stretch/>
        </p:blipFill>
        <p:spPr bwMode="auto">
          <a:xfrm>
            <a:off x="4860032" y="1340768"/>
            <a:ext cx="2880320" cy="190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99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0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74673" y="145305"/>
            <a:ext cx="6984776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Kadrovske</a:t>
            </a:r>
            <a:r>
              <a:rPr lang="sl-SI" sz="4000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 </a:t>
            </a:r>
            <a:r>
              <a:rPr lang="sl-SI" sz="4000" b="1" dirty="0">
                <a:solidFill>
                  <a:srgbClr val="7030A0"/>
                </a:solidFill>
                <a:latin typeface="Segoe Script" panose="020B0504020000000003" pitchFamily="34" charset="0"/>
              </a:rPr>
              <a:t>š</a:t>
            </a:r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tipendije</a:t>
            </a:r>
            <a: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92D05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" y="980728"/>
            <a:ext cx="9134122" cy="587727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sl-SI" altLang="sl-SI" sz="11200" b="1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- NAMEN: zaposlitev </a:t>
            </a:r>
            <a:r>
              <a:rPr lang="sl-SI" altLang="sl-SI" sz="11200" b="1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pri delodajalcu, za katerega potrebe je bil </a:t>
            </a:r>
            <a:r>
              <a:rPr lang="sl-SI" altLang="sl-SI" sz="11200" b="1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sofinanciran-OBVEZNOST ZAPOSLITVE pri štipenditorju</a:t>
            </a:r>
          </a:p>
          <a:p>
            <a:pPr algn="l"/>
            <a:r>
              <a:rPr lang="sl-SI" sz="112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v </a:t>
            </a:r>
            <a:r>
              <a:rPr lang="sl-SI" sz="11200" b="1" dirty="0">
                <a:solidFill>
                  <a:schemeClr val="tx1"/>
                </a:solidFill>
                <a:latin typeface="Gabriola" panose="04040605051002020D02" pitchFamily="82" charset="0"/>
              </a:rPr>
              <a:t>povprečju NAJVIŠJE </a:t>
            </a:r>
            <a:r>
              <a:rPr lang="sl-SI" sz="11200" dirty="0">
                <a:solidFill>
                  <a:schemeClr val="tx1"/>
                </a:solidFill>
                <a:latin typeface="Gabriola" panose="04040605051002020D02" pitchFamily="82" charset="0"/>
              </a:rPr>
              <a:t>med vsemi vrstami štipendij,</a:t>
            </a:r>
          </a:p>
          <a:p>
            <a:pPr algn="l"/>
            <a:r>
              <a:rPr lang="sl-SI" sz="112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zagotavljajo </a:t>
            </a:r>
            <a:r>
              <a:rPr lang="sl-SI" sz="11200" dirty="0">
                <a:solidFill>
                  <a:schemeClr val="tx1"/>
                </a:solidFill>
                <a:latin typeface="Gabriola" panose="04040605051002020D02" pitchFamily="82" charset="0"/>
              </a:rPr>
              <a:t>takojšnjo PRVO ZAPOSLITEV po končanem šolanju,</a:t>
            </a:r>
          </a:p>
          <a:p>
            <a:pPr algn="l"/>
            <a:r>
              <a:rPr lang="sl-SI" sz="112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Podeljujejo </a:t>
            </a:r>
            <a:r>
              <a:rPr lang="sl-SI" sz="11200" dirty="0">
                <a:solidFill>
                  <a:schemeClr val="tx1"/>
                </a:solidFill>
                <a:latin typeface="Gabriola" panose="04040605051002020D02" pitchFamily="82" charset="0"/>
              </a:rPr>
              <a:t>jih </a:t>
            </a:r>
            <a:r>
              <a:rPr lang="sl-SI" sz="11200" b="1" u="dbl" dirty="0" smtClean="0">
                <a:solidFill>
                  <a:schemeClr val="tx1"/>
                </a:solidFill>
                <a:latin typeface="Gabriola" panose="04040605051002020D02" pitchFamily="82" charset="0"/>
              </a:rPr>
              <a:t>DELODAJALCI</a:t>
            </a:r>
            <a:r>
              <a:rPr lang="sl-SI" sz="112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:</a:t>
            </a:r>
            <a:endParaRPr lang="sl-SI" sz="11200" dirty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lvl="1" algn="l">
              <a:buFont typeface="Arial" panose="020B0604020202020204" pitchFamily="34" charset="0"/>
              <a:buChar char="•"/>
            </a:pPr>
            <a:r>
              <a:rPr lang="sl-SI" sz="11200" b="1" dirty="0" err="1">
                <a:solidFill>
                  <a:schemeClr val="tx1"/>
                </a:solidFill>
                <a:latin typeface="Gabriola" panose="04040605051002020D02" pitchFamily="82" charset="0"/>
              </a:rPr>
              <a:t>Izmenjevalnice</a:t>
            </a:r>
            <a:r>
              <a:rPr lang="sl-SI" sz="11200" dirty="0">
                <a:solidFill>
                  <a:schemeClr val="tx1"/>
                </a:solidFill>
                <a:latin typeface="Gabriola" panose="04040605051002020D02" pitchFamily="82" charset="0"/>
              </a:rPr>
              <a:t> na spletni strani sklada (</a:t>
            </a:r>
            <a:r>
              <a:rPr lang="sl-SI" sz="11200" dirty="0">
                <a:solidFill>
                  <a:srgbClr val="7030A0"/>
                </a:solidFill>
                <a:latin typeface="Gabriola" panose="04040605051002020D02" pitchFamily="82" charset="0"/>
                <a:hlinkClick r:id="rId5"/>
              </a:rPr>
              <a:t>http://</a:t>
            </a:r>
            <a:r>
              <a:rPr lang="sl-SI" sz="11200" dirty="0" smtClean="0">
                <a:solidFill>
                  <a:srgbClr val="7030A0"/>
                </a:solidFill>
                <a:latin typeface="Gabriola" panose="04040605051002020D02" pitchFamily="82" charset="0"/>
                <a:hlinkClick r:id="rId5"/>
              </a:rPr>
              <a:t>www.sklad-kadri.si/si/izmenjevalnica/</a:t>
            </a:r>
            <a:r>
              <a:rPr lang="sl-SI" sz="112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), 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sl-SI" sz="112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na</a:t>
            </a:r>
            <a:r>
              <a:rPr lang="sl-SI" sz="11200" dirty="0">
                <a:solidFill>
                  <a:schemeClr val="tx1"/>
                </a:solidFill>
                <a:latin typeface="Gabriola" panose="04040605051002020D02" pitchFamily="82" charset="0"/>
              </a:rPr>
              <a:t> </a:t>
            </a:r>
            <a:r>
              <a:rPr lang="sl-SI" sz="11200" b="1" dirty="0">
                <a:solidFill>
                  <a:schemeClr val="tx1"/>
                </a:solidFill>
                <a:latin typeface="Gabriola" panose="04040605051002020D02" pitchFamily="82" charset="0"/>
              </a:rPr>
              <a:t>spletnih straneh </a:t>
            </a:r>
            <a:r>
              <a:rPr lang="sl-SI" sz="112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RRA (regionalne razvojne agencije)</a:t>
            </a:r>
            <a:r>
              <a:rPr lang="sl-SI" sz="112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, </a:t>
            </a:r>
            <a:r>
              <a:rPr lang="sl-SI" sz="11200" dirty="0">
                <a:solidFill>
                  <a:schemeClr val="tx1"/>
                </a:solidFill>
                <a:latin typeface="Gabriola" panose="04040605051002020D02" pitchFamily="82" charset="0"/>
              </a:rPr>
              <a:t>kjer objavljajo zbrane potrebe delodajalcev po štipendistih (</a:t>
            </a:r>
            <a:r>
              <a:rPr lang="sl-SI" sz="11200" dirty="0">
                <a:solidFill>
                  <a:srgbClr val="7030A0"/>
                </a:solidFill>
                <a:latin typeface="Gabriola" panose="04040605051002020D02" pitchFamily="82" charset="0"/>
                <a:hlinkClick r:id="rId6"/>
              </a:rPr>
              <a:t>http://www.rra-giz.si</a:t>
            </a:r>
            <a:r>
              <a:rPr lang="sl-SI" sz="11200" dirty="0" smtClean="0">
                <a:solidFill>
                  <a:srgbClr val="7030A0"/>
                </a:solidFill>
                <a:latin typeface="Gabriola" panose="04040605051002020D02" pitchFamily="82" charset="0"/>
                <a:hlinkClick r:id="rId6"/>
              </a:rPr>
              <a:t>/</a:t>
            </a:r>
            <a:r>
              <a:rPr lang="sl-SI" sz="112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);</a:t>
            </a:r>
            <a:endParaRPr lang="sl-SI" sz="11200" dirty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lvl="1" algn="l">
              <a:buFont typeface="Arial" panose="020B0604020202020204" pitchFamily="34" charset="0"/>
              <a:buChar char="•"/>
            </a:pPr>
            <a:r>
              <a:rPr lang="sl-SI" sz="11200" b="1" dirty="0">
                <a:solidFill>
                  <a:schemeClr val="tx1"/>
                </a:solidFill>
                <a:latin typeface="Gabriola" panose="04040605051002020D02" pitchFamily="82" charset="0"/>
              </a:rPr>
              <a:t>objave </a:t>
            </a:r>
            <a:r>
              <a:rPr lang="sl-SI" sz="112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delodajalcev </a:t>
            </a:r>
            <a:r>
              <a:rPr lang="sl-SI" sz="112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(internetni oglasi, splet, javna občila)</a:t>
            </a:r>
          </a:p>
          <a:p>
            <a:pPr algn="l"/>
            <a:r>
              <a:rPr lang="sl-SI" altLang="sl-SI" sz="11200" b="1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- Skupni RAZPIS </a:t>
            </a:r>
            <a:r>
              <a:rPr lang="sl-SI" altLang="sl-SI" sz="11200" b="1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kadrovskih štipendij za posamezno šolsko leto vsako leto objavi Javni </a:t>
            </a:r>
            <a:r>
              <a:rPr lang="sl-SI" altLang="sl-SI" sz="11200" b="1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štipendijski, razvojni, invalidski in preživninski sklad </a:t>
            </a:r>
            <a:r>
              <a:rPr lang="sl-SI" altLang="sl-SI" sz="11200" b="1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RS </a:t>
            </a:r>
            <a:endParaRPr lang="sl-SI" altLang="sl-SI" sz="11200" b="1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altLang="sl-SI" sz="11200" b="1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sl-SI" altLang="sl-SI" sz="11200" b="1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- Se ne dodeli skupaj s štipendijo za DEFICITARNE POKLICE</a:t>
            </a:r>
          </a:p>
          <a:p>
            <a:pPr algn="l"/>
            <a:endParaRPr lang="sl-SI" sz="9600" dirty="0"/>
          </a:p>
        </p:txBody>
      </p:sp>
      <p:pic>
        <p:nvPicPr>
          <p:cNvPr id="8194" name="Picture 2" descr="Povezana slik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84784"/>
            <a:ext cx="2016224" cy="146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81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0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6984776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Državne</a:t>
            </a:r>
            <a:r>
              <a:rPr lang="sl-SI" sz="4000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 </a:t>
            </a:r>
            <a:r>
              <a:rPr lang="sl-SI" sz="4000" b="1" dirty="0">
                <a:solidFill>
                  <a:srgbClr val="7030A0"/>
                </a:solidFill>
                <a:latin typeface="Segoe Script" panose="020B0504020000000003" pitchFamily="34" charset="0"/>
              </a:rPr>
              <a:t>š</a:t>
            </a:r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tipendije</a:t>
            </a:r>
            <a: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92D05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7992888" cy="5805264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2800" b="1" u="dbl" dirty="0" smtClean="0">
                <a:solidFill>
                  <a:srgbClr val="7030A0"/>
                </a:solidFill>
                <a:latin typeface="Gabriola" panose="04040605051002020D02" pitchFamily="82" charset="0"/>
              </a:rPr>
              <a:t>NAMENJENA</a:t>
            </a:r>
            <a:r>
              <a:rPr lang="sl-SI" sz="2800" dirty="0" smtClean="0">
                <a:latin typeface="Gabriola" panose="04040605051002020D02" pitchFamily="82" charset="0"/>
              </a:rPr>
              <a:t> </a:t>
            </a:r>
            <a:r>
              <a:rPr lang="sl-SI" sz="2800" dirty="0">
                <a:latin typeface="Gabriola" panose="04040605051002020D02" pitchFamily="82" charset="0"/>
              </a:rPr>
              <a:t>: </a:t>
            </a:r>
            <a:r>
              <a:rPr lang="sl-SI" sz="2800" dirty="0">
                <a:solidFill>
                  <a:schemeClr val="tx1"/>
                </a:solidFill>
                <a:latin typeface="Gabriola" panose="04040605051002020D02" pitchFamily="82" charset="0"/>
              </a:rPr>
              <a:t>dijakom in študentom, ki se izobražujejo in izhajajo iz socialno šibkejših družin (materialni položaj družine).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2800" b="1" u="dbl" dirty="0" smtClean="0">
                <a:solidFill>
                  <a:srgbClr val="7030A0"/>
                </a:solidFill>
                <a:latin typeface="Gabriola" panose="04040605051002020D02" pitchFamily="82" charset="0"/>
              </a:rPr>
              <a:t>ROK</a:t>
            </a:r>
            <a:r>
              <a:rPr lang="sl-SI" sz="2800" b="1" u="dbl" dirty="0" smtClean="0">
                <a:latin typeface="Gabriola" panose="04040605051002020D02" pitchFamily="82" charset="0"/>
              </a:rPr>
              <a:t> </a:t>
            </a:r>
            <a:r>
              <a:rPr lang="sl-SI" sz="2800" dirty="0">
                <a:solidFill>
                  <a:schemeClr val="tx1"/>
                </a:solidFill>
                <a:latin typeface="Gabriola" panose="04040605051002020D02" pitchFamily="82" charset="0"/>
              </a:rPr>
              <a:t>za ODDAJO vloge: </a:t>
            </a:r>
            <a:r>
              <a:rPr lang="sl-SI" sz="2800" b="1" dirty="0">
                <a:solidFill>
                  <a:schemeClr val="tx1"/>
                </a:solidFill>
                <a:latin typeface="Gabriola" panose="04040605051002020D02" pitchFamily="82" charset="0"/>
              </a:rPr>
              <a:t>mesec </a:t>
            </a:r>
            <a:r>
              <a:rPr lang="sl-SI" sz="2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AVGUST na Center za socialno delo </a:t>
            </a:r>
            <a:endParaRPr lang="sl-SI" sz="2800" b="1" u="dbl" dirty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2800" b="1" u="dbl" dirty="0" smtClean="0">
                <a:solidFill>
                  <a:srgbClr val="7030A0"/>
                </a:solidFill>
                <a:latin typeface="Gabriola" panose="04040605051002020D02" pitchFamily="82" charset="0"/>
              </a:rPr>
              <a:t>VIŠINA</a:t>
            </a:r>
            <a:r>
              <a:rPr lang="sl-SI" sz="2800" dirty="0" smtClean="0">
                <a:latin typeface="Gabriola" panose="04040605051002020D02" pitchFamily="82" charset="0"/>
              </a:rPr>
              <a:t> </a:t>
            </a:r>
            <a:r>
              <a:rPr lang="sl-SI" sz="28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štipendije:</a:t>
            </a:r>
          </a:p>
          <a:p>
            <a:pPr algn="l"/>
            <a:endParaRPr lang="sl-SI" altLang="sl-SI" b="1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altLang="sl-SI" b="1" i="1" dirty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dirty="0"/>
          </a:p>
        </p:txBody>
      </p:sp>
      <p:pic>
        <p:nvPicPr>
          <p:cNvPr id="9218" name="Picture 2" descr="Rezultat iskanja slik za kids in school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38612"/>
            <a:ext cx="2381250" cy="20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6"/>
          <a:srcRect l="31888" t="29404" r="29525" b="39702"/>
          <a:stretch/>
        </p:blipFill>
        <p:spPr>
          <a:xfrm>
            <a:off x="2704778" y="3450667"/>
            <a:ext cx="638470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9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0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6984776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Državne</a:t>
            </a:r>
            <a:r>
              <a:rPr lang="sl-SI" sz="4000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 </a:t>
            </a:r>
            <a:r>
              <a:rPr lang="sl-SI" sz="4000" b="1" dirty="0">
                <a:solidFill>
                  <a:srgbClr val="7030A0"/>
                </a:solidFill>
                <a:latin typeface="Segoe Script" panose="020B0504020000000003" pitchFamily="34" charset="0"/>
              </a:rPr>
              <a:t>š</a:t>
            </a:r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tipendije</a:t>
            </a:r>
            <a: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92D05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7992888" cy="5805264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2800" b="1" u="dbl" dirty="0" smtClean="0">
                <a:solidFill>
                  <a:srgbClr val="7030A0"/>
                </a:solidFill>
                <a:latin typeface="Gabriola" panose="04040605051002020D02" pitchFamily="82" charset="0"/>
              </a:rPr>
              <a:t>VLOGA</a:t>
            </a:r>
            <a:r>
              <a:rPr lang="sl-SI" sz="2800" dirty="0" smtClean="0">
                <a:solidFill>
                  <a:srgbClr val="7030A0"/>
                </a:solidFill>
                <a:latin typeface="Gabriola" panose="04040605051002020D02" pitchFamily="82" charset="0"/>
              </a:rPr>
              <a:t>:</a:t>
            </a:r>
            <a:r>
              <a:rPr lang="sl-SI" sz="2800" dirty="0" smtClean="0">
                <a:latin typeface="Gabriola" panose="04040605051002020D02" pitchFamily="82" charset="0"/>
              </a:rPr>
              <a:t> </a:t>
            </a:r>
            <a:r>
              <a:rPr lang="sl-SI" sz="28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Oddate jo na </a:t>
            </a:r>
            <a:r>
              <a:rPr lang="sl-SI" sz="2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CENTRU za SOCIALNO DELO . </a:t>
            </a:r>
            <a:r>
              <a:rPr lang="sl-SI" sz="28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Vloži se samo </a:t>
            </a:r>
            <a:r>
              <a:rPr lang="sl-SI" sz="2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PRVIČ.</a:t>
            </a:r>
          </a:p>
          <a:p>
            <a:pPr algn="l"/>
            <a:endParaRPr lang="sl-SI" altLang="sl-SI" b="1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altLang="sl-SI" b="1" i="1" dirty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5"/>
          <a:srcRect l="33463" r="33463"/>
          <a:stretch/>
        </p:blipFill>
        <p:spPr>
          <a:xfrm>
            <a:off x="436478" y="1856042"/>
            <a:ext cx="3461831" cy="501018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6"/>
          <a:srcRect l="35825" r="35825" b="12162"/>
          <a:stretch/>
        </p:blipFill>
        <p:spPr>
          <a:xfrm>
            <a:off x="4572000" y="1484784"/>
            <a:ext cx="3456384" cy="512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0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03648" y="116632"/>
            <a:ext cx="6984776" cy="792088"/>
          </a:xfrm>
        </p:spPr>
        <p:txBody>
          <a:bodyPr>
            <a:normAutofit fontScale="90000"/>
          </a:bodyPr>
          <a:lstStyle/>
          <a:p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/>
            </a:r>
            <a:b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</a:br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Zoisove </a:t>
            </a:r>
            <a:r>
              <a:rPr lang="sl-SI" sz="4000" b="1" dirty="0">
                <a:solidFill>
                  <a:srgbClr val="7030A0"/>
                </a:solidFill>
                <a:latin typeface="Segoe Script" panose="020B0504020000000003" pitchFamily="34" charset="0"/>
              </a:rPr>
              <a:t>š</a:t>
            </a:r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tipendije</a:t>
            </a:r>
            <a:b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7030A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544" y="148655"/>
            <a:ext cx="8424936" cy="5805264"/>
          </a:xfrm>
        </p:spPr>
        <p:txBody>
          <a:bodyPr>
            <a:normAutofit/>
          </a:bodyPr>
          <a:lstStyle/>
          <a:p>
            <a:pPr algn="l"/>
            <a:endParaRPr lang="sl-SI" altLang="sl-SI" sz="3600" b="1" i="1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2800" b="1" u="dbl" dirty="0" smtClean="0">
                <a:solidFill>
                  <a:srgbClr val="7030A0"/>
                </a:solidFill>
                <a:latin typeface="Gabriola" panose="04040605051002020D02" pitchFamily="82" charset="0"/>
              </a:rPr>
              <a:t>NAMENJENA</a:t>
            </a:r>
            <a:r>
              <a:rPr lang="sl-SI" sz="2800" dirty="0" smtClean="0">
                <a:solidFill>
                  <a:srgbClr val="7030A0"/>
                </a:solidFill>
                <a:latin typeface="Gabriola" panose="04040605051002020D02" pitchFamily="82" charset="0"/>
              </a:rPr>
              <a:t> </a:t>
            </a:r>
            <a:r>
              <a:rPr lang="sl-SI" sz="2800" dirty="0">
                <a:solidFill>
                  <a:srgbClr val="7030A0"/>
                </a:solidFill>
                <a:latin typeface="Gabriola" panose="04040605051002020D02" pitchFamily="82" charset="0"/>
              </a:rPr>
              <a:t>: </a:t>
            </a:r>
            <a:r>
              <a:rPr lang="sl-SI" sz="2800" dirty="0">
                <a:solidFill>
                  <a:schemeClr val="tx1"/>
                </a:solidFill>
                <a:latin typeface="Gabriola" panose="04040605051002020D02" pitchFamily="82" charset="0"/>
              </a:rPr>
              <a:t>dijakom kot spodbuda za doseganje izjemnih dosežkov </a:t>
            </a:r>
            <a:endParaRPr lang="sl-SI" sz="2800" dirty="0" smtClean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2800" b="1" u="dbl" dirty="0" smtClean="0">
                <a:solidFill>
                  <a:srgbClr val="7030A0"/>
                </a:solidFill>
                <a:latin typeface="Gabriola" panose="04040605051002020D02" pitchFamily="82" charset="0"/>
              </a:rPr>
              <a:t>VLOGA</a:t>
            </a:r>
            <a:r>
              <a:rPr lang="sl-SI" sz="2800" dirty="0">
                <a:solidFill>
                  <a:srgbClr val="7030A0"/>
                </a:solidFill>
                <a:latin typeface="Gabriola" panose="04040605051002020D02" pitchFamily="82" charset="0"/>
              </a:rPr>
              <a:t>: </a:t>
            </a:r>
            <a:r>
              <a:rPr lang="sl-SI" sz="2800" dirty="0">
                <a:solidFill>
                  <a:schemeClr val="tx1"/>
                </a:solidFill>
                <a:latin typeface="Gabriola" panose="04040605051002020D02" pitchFamily="82" charset="0"/>
              </a:rPr>
              <a:t>za dodelitev Zoisove štipendije (Javni </a:t>
            </a:r>
            <a:r>
              <a:rPr lang="sl-SI" sz="28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štipendijski, razvojni, invalidski in preživninski sklad RS) </a:t>
            </a:r>
            <a:endParaRPr lang="sl-SI" sz="2800" dirty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2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objava </a:t>
            </a:r>
            <a:r>
              <a:rPr lang="sl-SI" sz="2800" b="1" u="sng" dirty="0" smtClean="0">
                <a:solidFill>
                  <a:srgbClr val="7030A0"/>
                </a:solidFill>
                <a:latin typeface="Gabriola" panose="04040605051002020D02" pitchFamily="82" charset="0"/>
              </a:rPr>
              <a:t>JAVNEGA RAZPISA </a:t>
            </a:r>
            <a:r>
              <a:rPr lang="sl-SI" sz="28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(je </a:t>
            </a:r>
            <a:r>
              <a:rPr lang="sl-SI" sz="2800" dirty="0" err="1" smtClean="0">
                <a:solidFill>
                  <a:schemeClr val="tx1"/>
                </a:solidFill>
                <a:latin typeface="Gabriola" panose="04040605051002020D02" pitchFamily="82" charset="0"/>
              </a:rPr>
              <a:t>obljavljeno</a:t>
            </a:r>
            <a:r>
              <a:rPr lang="sl-SI" sz="28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 najkasneje </a:t>
            </a:r>
            <a:r>
              <a:rPr lang="sl-SI" sz="2800" dirty="0">
                <a:solidFill>
                  <a:schemeClr val="tx1"/>
                </a:solidFill>
                <a:latin typeface="Gabriola" panose="04040605051002020D02" pitchFamily="82" charset="0"/>
              </a:rPr>
              <a:t>do konca </a:t>
            </a:r>
            <a:r>
              <a:rPr lang="sl-SI" sz="28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junija)- SPLET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2800" b="1" u="dbl" dirty="0" smtClean="0">
                <a:solidFill>
                  <a:srgbClr val="7030A0"/>
                </a:solidFill>
                <a:latin typeface="Gabriola" panose="04040605051002020D02" pitchFamily="82" charset="0"/>
              </a:rPr>
              <a:t>ROK</a:t>
            </a:r>
            <a:r>
              <a:rPr lang="sl-SI" sz="28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  </a:t>
            </a:r>
            <a:r>
              <a:rPr lang="sl-SI" sz="2800" b="1" dirty="0">
                <a:solidFill>
                  <a:schemeClr val="tx1"/>
                </a:solidFill>
                <a:latin typeface="Gabriola" panose="04040605051002020D02" pitchFamily="82" charset="0"/>
              </a:rPr>
              <a:t>za vložitev vloge SEPTEMBER </a:t>
            </a:r>
            <a:r>
              <a:rPr lang="sl-SI" sz="33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2020</a:t>
            </a:r>
            <a:endParaRPr lang="sl-SI" sz="3300" dirty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altLang="sl-SI" b="1" u="dbl" dirty="0" smtClean="0">
                <a:solidFill>
                  <a:srgbClr val="7030A0"/>
                </a:solidFill>
                <a:latin typeface="Gabriola" panose="04040605051002020D02" pitchFamily="82" charset="0"/>
              </a:rPr>
              <a:t>VIŠINA: </a:t>
            </a:r>
            <a:endParaRPr lang="sl-SI" altLang="sl-SI" b="1" dirty="0" smtClean="0">
              <a:solidFill>
                <a:srgbClr val="7030A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altLang="sl-SI" b="1" i="1" dirty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6" name="Slika 5"/>
          <p:cNvPicPr/>
          <p:nvPr/>
        </p:nvPicPr>
        <p:blipFill rotWithShape="1">
          <a:blip r:embed="rId5"/>
          <a:srcRect l="25299" t="57937" r="34852" b="25391"/>
          <a:stretch/>
        </p:blipFill>
        <p:spPr bwMode="auto">
          <a:xfrm>
            <a:off x="2051719" y="4005064"/>
            <a:ext cx="4332015" cy="12537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42" name="Picture 2" descr="Povezana slik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849" y="5428055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7"/>
          <a:srcRect l="12988" t="14693" r="65750" b="69125"/>
          <a:stretch/>
        </p:blipFill>
        <p:spPr>
          <a:xfrm>
            <a:off x="6570797" y="3284984"/>
            <a:ext cx="2376264" cy="96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6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0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03648" y="116632"/>
            <a:ext cx="6984776" cy="792088"/>
          </a:xfrm>
        </p:spPr>
        <p:txBody>
          <a:bodyPr>
            <a:normAutofit fontScale="90000"/>
          </a:bodyPr>
          <a:lstStyle/>
          <a:p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/>
            </a:r>
            <a:b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</a:br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Zoisove </a:t>
            </a:r>
            <a:r>
              <a:rPr lang="sl-SI" sz="4000" b="1" dirty="0">
                <a:solidFill>
                  <a:srgbClr val="7030A0"/>
                </a:solidFill>
                <a:latin typeface="Segoe Script" panose="020B0504020000000003" pitchFamily="34" charset="0"/>
              </a:rPr>
              <a:t>š</a:t>
            </a:r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tipendije</a:t>
            </a:r>
            <a:b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7030A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544" y="148655"/>
            <a:ext cx="8424936" cy="5805264"/>
          </a:xfrm>
        </p:spPr>
        <p:txBody>
          <a:bodyPr>
            <a:normAutofit fontScale="92500" lnSpcReduction="20000"/>
          </a:bodyPr>
          <a:lstStyle/>
          <a:p>
            <a:pPr algn="l"/>
            <a:endParaRPr lang="sl-SI" altLang="sl-SI" sz="3600" b="1" i="1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b="1" u="dbl" dirty="0" smtClean="0">
                <a:solidFill>
                  <a:srgbClr val="7030A0"/>
                </a:solidFill>
                <a:latin typeface="Gabriola" panose="04040605051002020D02" pitchFamily="82" charset="0"/>
              </a:rPr>
              <a:t>POGOJI</a:t>
            </a:r>
            <a:r>
              <a:rPr lang="sl-SI" dirty="0" smtClean="0">
                <a:solidFill>
                  <a:srgbClr val="7030A0"/>
                </a:solidFill>
                <a:latin typeface="Gabriola" panose="04040605051002020D02" pitchFamily="82" charset="0"/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Gabriola" panose="04040605051002020D02" pitchFamily="82" charset="0"/>
              </a:rPr>
              <a:t>za pridobitev štipendije za šolsko leto 2020/2021</a:t>
            </a:r>
          </a:p>
          <a:p>
            <a:pPr algn="l"/>
            <a:endParaRPr lang="sl-SI" sz="1800" dirty="0" smtClean="0">
              <a:latin typeface="Arial Narrow" panose="020B0606020202030204" pitchFamily="34" charset="0"/>
              <a:hlinkClick r:id="rId5"/>
            </a:endParaRPr>
          </a:p>
          <a:p>
            <a:pPr algn="l"/>
            <a:r>
              <a:rPr lang="sl-SI" sz="1800" dirty="0" smtClean="0">
                <a:solidFill>
                  <a:schemeClr val="tx1"/>
                </a:solidFill>
                <a:latin typeface="Arial Narrow" panose="020B0606020202030204" pitchFamily="34" charset="0"/>
                <a:hlinkClick r:id="rId5"/>
              </a:rPr>
              <a:t>Zakon </a:t>
            </a:r>
            <a:r>
              <a:rPr lang="sl-SI" sz="1800" dirty="0">
                <a:solidFill>
                  <a:schemeClr val="tx1"/>
                </a:solidFill>
                <a:latin typeface="Arial Narrow" panose="020B0606020202030204" pitchFamily="34" charset="0"/>
                <a:hlinkClick r:id="rId5"/>
              </a:rPr>
              <a:t>o interventnih ukrepih za omilitev in odpravo posledic epidemije COVID-19</a:t>
            </a:r>
            <a:r>
              <a:rPr lang="sl-SI" sz="1800" dirty="0">
                <a:solidFill>
                  <a:schemeClr val="tx1"/>
                </a:solidFill>
                <a:latin typeface="Arial Narrow" panose="020B0606020202030204" pitchFamily="34" charset="0"/>
              </a:rPr>
              <a:t> (ZIUOOPE), ki je začel veljati 1. junija 2020, prinaša pomembne spremembe pri uveljavljanju izjemnih dosežkov. Vlagatelji bodo lahko ob prehodu med ravnmi izobraževanja v šolskem oziroma študijskem letu 2020/2021 uveljavljali </a:t>
            </a:r>
            <a:r>
              <a:rPr lang="sl-SI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izjemni dosežek</a:t>
            </a:r>
            <a:r>
              <a:rPr lang="sl-SI" sz="1800" dirty="0">
                <a:solidFill>
                  <a:schemeClr val="tx1"/>
                </a:solidFill>
                <a:latin typeface="Arial Narrow" panose="020B0606020202030204" pitchFamily="34" charset="0"/>
              </a:rPr>
              <a:t>, ki so ga dosegli v šolskem oziroma študijskem letu </a:t>
            </a:r>
            <a:r>
              <a:rPr lang="sl-SI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2017/2018</a:t>
            </a:r>
            <a:r>
              <a:rPr lang="sl-SI" sz="1800" dirty="0">
                <a:solidFill>
                  <a:schemeClr val="tx1"/>
                </a:solidFill>
                <a:latin typeface="Arial Narrow" panose="020B0606020202030204" pitchFamily="34" charset="0"/>
              </a:rPr>
              <a:t> in v šolskem oziroma študijskem letu 2018/2019 (57. člen zakona). Upoštevajo pa se </a:t>
            </a:r>
            <a:r>
              <a:rPr lang="sl-SI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znanstvenoraziskovalne naloge ali znanstveni prispevki</a:t>
            </a:r>
            <a:r>
              <a:rPr lang="sl-SI" sz="1800" dirty="0">
                <a:solidFill>
                  <a:schemeClr val="tx1"/>
                </a:solidFill>
                <a:latin typeface="Arial Narrow" panose="020B0606020202030204" pitchFamily="34" charset="0"/>
              </a:rPr>
              <a:t> v strokovni ali znanstveni publikaciji ali zborniku, objavljeni v šolskem oziroma študijskih letih </a:t>
            </a:r>
            <a:r>
              <a:rPr lang="sl-SI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2018/2019</a:t>
            </a:r>
            <a:r>
              <a:rPr lang="sl-SI" sz="1800" dirty="0">
                <a:solidFill>
                  <a:schemeClr val="tx1"/>
                </a:solidFill>
                <a:latin typeface="Arial Narrow" panose="020B0606020202030204" pitchFamily="34" charset="0"/>
              </a:rPr>
              <a:t> in tudi v </a:t>
            </a:r>
            <a:r>
              <a:rPr lang="sl-SI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2019/2020</a:t>
            </a:r>
            <a:r>
              <a:rPr lang="sl-SI" sz="1800" dirty="0">
                <a:solidFill>
                  <a:schemeClr val="tx1"/>
                </a:solidFill>
                <a:latin typeface="Arial Narrow" panose="020B0606020202030204" pitchFamily="34" charset="0"/>
              </a:rPr>
              <a:t>. Vlagatelj vloge za dodelitev ali nadaljnje prejemanje Zoisove štipendije v šolskem oziroma študijskem letu 2020/2021 lahko uveljavlja izjemni dosežek, ki ga je dosegel v času izobraževanja na ravni izobraževanja, za katero uveljavlja Zoisovo štipendijo, pri čemer lahko ponovno uveljavlja izjemni dosežek, ki ga je uveljavljal oziroma bi ga lahko uveljavljal v šolskem oziroma študijskem letu </a:t>
            </a:r>
            <a:r>
              <a:rPr lang="sl-SI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2019/2020.</a:t>
            </a:r>
          </a:p>
          <a:p>
            <a:pPr algn="l"/>
            <a:endParaRPr lang="sl-SI" sz="1800" dirty="0" smtClean="0">
              <a:solidFill>
                <a:schemeClr val="tx1"/>
              </a:solidFill>
            </a:endParaRPr>
          </a:p>
          <a:p>
            <a:pPr algn="l"/>
            <a:r>
              <a:rPr lang="sl-SI" sz="1800" dirty="0" smtClean="0">
                <a:solidFill>
                  <a:schemeClr val="tx1"/>
                </a:solidFill>
              </a:rPr>
              <a:t>Zoisove </a:t>
            </a:r>
            <a:r>
              <a:rPr lang="sl-SI" sz="1800" dirty="0">
                <a:solidFill>
                  <a:schemeClr val="tx1"/>
                </a:solidFill>
              </a:rPr>
              <a:t>štipendije se dodelijo najuspešnejšim vlagateljem vlog, ki izpolnjujejo splošne in posebne pogoje: </a:t>
            </a:r>
          </a:p>
          <a:p>
            <a:pPr algn="l"/>
            <a:r>
              <a:rPr lang="sl-SI" sz="1800" dirty="0" smtClean="0">
                <a:solidFill>
                  <a:schemeClr val="tx1"/>
                </a:solidFill>
              </a:rPr>
              <a:t>- izkazujejo </a:t>
            </a:r>
            <a:r>
              <a:rPr lang="sl-SI" sz="1800" dirty="0">
                <a:solidFill>
                  <a:schemeClr val="tx1"/>
                </a:solidFill>
              </a:rPr>
              <a:t>vsaj en </a:t>
            </a:r>
            <a:r>
              <a:rPr lang="sl-SI" sz="1800" b="1" dirty="0">
                <a:solidFill>
                  <a:schemeClr val="tx1"/>
                </a:solidFill>
              </a:rPr>
              <a:t>ustrezen izjemni dosežek</a:t>
            </a:r>
            <a:r>
              <a:rPr lang="sl-SI" sz="1800" dirty="0">
                <a:solidFill>
                  <a:schemeClr val="tx1"/>
                </a:solidFill>
              </a:rPr>
              <a:t>, </a:t>
            </a:r>
          </a:p>
          <a:p>
            <a:pPr algn="l"/>
            <a:r>
              <a:rPr lang="sl-SI" sz="1800" dirty="0" smtClean="0">
                <a:solidFill>
                  <a:schemeClr val="tx1"/>
                </a:solidFill>
              </a:rPr>
              <a:t>- dosegajo </a:t>
            </a:r>
            <a:r>
              <a:rPr lang="sl-SI" sz="1800" dirty="0">
                <a:solidFill>
                  <a:schemeClr val="tx1"/>
                </a:solidFill>
              </a:rPr>
              <a:t>zahtevan </a:t>
            </a:r>
            <a:r>
              <a:rPr lang="sl-SI" sz="1800" b="1" dirty="0">
                <a:solidFill>
                  <a:schemeClr val="tx1"/>
                </a:solidFill>
              </a:rPr>
              <a:t>šolski </a:t>
            </a:r>
            <a:r>
              <a:rPr lang="sl-SI" sz="1800" b="1" dirty="0" smtClean="0">
                <a:solidFill>
                  <a:schemeClr val="tx1"/>
                </a:solidFill>
              </a:rPr>
              <a:t>uspeh </a:t>
            </a:r>
            <a:r>
              <a:rPr lang="sl-SI" sz="1800" dirty="0" smtClean="0">
                <a:solidFill>
                  <a:schemeClr val="tx1"/>
                </a:solidFill>
              </a:rPr>
              <a:t>(4,7 povprečje ocen iz vseh predmetov),</a:t>
            </a:r>
            <a:r>
              <a:rPr lang="sl-SI" sz="1800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sl-SI" sz="1800" dirty="0" smtClean="0">
                <a:solidFill>
                  <a:schemeClr val="tx1"/>
                </a:solidFill>
              </a:rPr>
              <a:t>- izpolnjujejo </a:t>
            </a:r>
            <a:r>
              <a:rPr lang="sl-SI" sz="1800" dirty="0">
                <a:solidFill>
                  <a:schemeClr val="tx1"/>
                </a:solidFill>
              </a:rPr>
              <a:t>tudi ostale zahtevane pogoje in </a:t>
            </a:r>
          </a:p>
          <a:p>
            <a:pPr algn="l"/>
            <a:r>
              <a:rPr lang="sl-SI" sz="1800" dirty="0">
                <a:solidFill>
                  <a:schemeClr val="tx1"/>
                </a:solidFill>
              </a:rPr>
              <a:t>prehajajo na višjo raven izobraževanja, na kateri Zoisove štipendije še niso prejemali. </a:t>
            </a:r>
          </a:p>
          <a:p>
            <a:pPr algn="l"/>
            <a:endParaRPr lang="sl-SI" altLang="sl-SI" sz="1800" b="1" i="1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10242" name="Picture 2" descr="Povezana slik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437112"/>
            <a:ext cx="1188132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7"/>
          <a:srcRect l="12988" t="14693" r="65750" b="69125"/>
          <a:stretch/>
        </p:blipFill>
        <p:spPr>
          <a:xfrm>
            <a:off x="2627784" y="5624797"/>
            <a:ext cx="2376264" cy="96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-1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6984776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Štipendije za deficitarne poklice</a:t>
            </a:r>
            <a:b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7030A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544" y="792485"/>
            <a:ext cx="7992888" cy="5805264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algn="l"/>
            <a:endParaRPr lang="sl-SI" altLang="sl-SI" sz="3600" b="1" i="1" dirty="0" smtClean="0">
              <a:solidFill>
                <a:srgbClr val="92D05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l-SI" b="1" u="dbl" dirty="0">
                <a:solidFill>
                  <a:srgbClr val="7030A0"/>
                </a:solidFill>
                <a:latin typeface="Gabriola" panose="04040605051002020D02" pitchFamily="82" charset="0"/>
              </a:rPr>
              <a:t>NAMENJENA</a:t>
            </a:r>
            <a:r>
              <a:rPr lang="sl-SI" dirty="0">
                <a:solidFill>
                  <a:schemeClr val="tx1"/>
                </a:solidFill>
                <a:latin typeface="Gabriola" panose="04040605051002020D02" pitchFamily="82" charset="0"/>
              </a:rPr>
              <a:t> dijakom, ki se izobražujejo na ravneh izobraževanja opredeljena v politiki štipendiranja</a:t>
            </a:r>
          </a:p>
          <a:p>
            <a:pPr algn="l"/>
            <a:r>
              <a:rPr lang="sl-SI" dirty="0">
                <a:solidFill>
                  <a:schemeClr val="tx1"/>
                </a:solidFill>
                <a:latin typeface="Gabriola" panose="04040605051002020D02" pitchFamily="82" charset="0"/>
              </a:rPr>
              <a:t>Štipendijo bodo lahko pridobili </a:t>
            </a:r>
            <a:r>
              <a:rPr lang="sl-SI" b="1" dirty="0">
                <a:solidFill>
                  <a:schemeClr val="tx1"/>
                </a:solidFill>
                <a:latin typeface="Gabriola" panose="04040605051002020D02" pitchFamily="82" charset="0"/>
              </a:rPr>
              <a:t>dijaki 1. letnikov izobraževalnih programov srednjega poklicnega izobraževanja</a:t>
            </a:r>
            <a:r>
              <a:rPr lang="sl-SI" dirty="0">
                <a:solidFill>
                  <a:schemeClr val="tx1"/>
                </a:solidFill>
                <a:latin typeface="Gabriola" panose="04040605051002020D02" pitchFamily="82" charset="0"/>
              </a:rPr>
              <a:t>, ki so navedeni v RAZPISU</a:t>
            </a:r>
            <a:r>
              <a:rPr lang="sl-SI" dirty="0" smtClean="0">
                <a:solidFill>
                  <a:schemeClr val="tx1"/>
                </a:solidFill>
                <a:latin typeface="Gabriola" panose="04040605051002020D02" pitchFamily="82" charset="0"/>
              </a:rPr>
              <a:t>.</a:t>
            </a:r>
            <a:endParaRPr lang="sl-SI" dirty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l-SI" b="1" u="dbl" dirty="0" smtClean="0">
                <a:solidFill>
                  <a:srgbClr val="7030A0"/>
                </a:solidFill>
                <a:latin typeface="Gabriola" panose="04040605051002020D02" pitchFamily="82" charset="0"/>
              </a:rPr>
              <a:t>MERILA</a:t>
            </a:r>
            <a:r>
              <a:rPr lang="sl-SI" dirty="0" smtClean="0">
                <a:solidFill>
                  <a:schemeClr val="tx1"/>
                </a:solidFill>
                <a:latin typeface="Gabriola" panose="04040605051002020D02" pitchFamily="82" charset="0"/>
              </a:rPr>
              <a:t> za dodelitev (v primeru prevelikega števila vlog):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tx1"/>
                </a:solidFill>
                <a:latin typeface="Gabriola" panose="04040605051002020D02" pitchFamily="82" charset="0"/>
              </a:rPr>
              <a:t>višja </a:t>
            </a:r>
            <a:r>
              <a:rPr lang="sl-SI" b="1" dirty="0">
                <a:solidFill>
                  <a:srgbClr val="FF0000"/>
                </a:solidFill>
                <a:latin typeface="Gabriola" panose="04040605051002020D02" pitchFamily="82" charset="0"/>
              </a:rPr>
              <a:t>povprečna </a:t>
            </a:r>
            <a:r>
              <a:rPr lang="sl-SI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OCENA </a:t>
            </a:r>
            <a:r>
              <a:rPr lang="sl-SI" dirty="0">
                <a:solidFill>
                  <a:schemeClr val="tx1"/>
                </a:solidFill>
                <a:latin typeface="Gabriola" panose="04040605051002020D02" pitchFamily="82" charset="0"/>
              </a:rPr>
              <a:t>v zaključnem razredu osnovne šole,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1"/>
                </a:solidFill>
                <a:latin typeface="Gabriola" panose="04040605051002020D02" pitchFamily="82" charset="0"/>
              </a:rPr>
              <a:t>višja </a:t>
            </a:r>
            <a:r>
              <a:rPr lang="sl-SI" dirty="0">
                <a:solidFill>
                  <a:srgbClr val="FF0000"/>
                </a:solidFill>
                <a:latin typeface="Gabriola" panose="04040605051002020D02" pitchFamily="82" charset="0"/>
              </a:rPr>
              <a:t>povprečna ocena </a:t>
            </a:r>
            <a:r>
              <a:rPr lang="sl-SI" dirty="0" smtClean="0">
                <a:solidFill>
                  <a:srgbClr val="FF0000"/>
                </a:solidFill>
                <a:latin typeface="Gabriola" panose="04040605051002020D02" pitchFamily="82" charset="0"/>
              </a:rPr>
              <a:t>IZBIRNIH </a:t>
            </a:r>
            <a:r>
              <a:rPr lang="sl-SI" dirty="0">
                <a:solidFill>
                  <a:srgbClr val="FF0000"/>
                </a:solidFill>
                <a:latin typeface="Gabriola" panose="04040605051002020D02" pitchFamily="82" charset="0"/>
              </a:rPr>
              <a:t>predmetov v zaključnem razredu</a:t>
            </a:r>
            <a:r>
              <a:rPr lang="sl-SI" dirty="0">
                <a:solidFill>
                  <a:schemeClr val="tx1"/>
                </a:solidFill>
                <a:latin typeface="Gabriola" panose="04040605051002020D02" pitchFamily="82" charset="0"/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Gabriola" panose="04040605051002020D02" pitchFamily="82" charset="0"/>
              </a:rPr>
              <a:t>OŠ.</a:t>
            </a:r>
            <a:r>
              <a:rPr lang="sl-SI" dirty="0">
                <a:solidFill>
                  <a:schemeClr val="tx1"/>
                </a:solidFill>
                <a:latin typeface="Gabriola" panose="04040605051002020D02" pitchFamily="82" charset="0"/>
              </a:rPr>
              <a:t> 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l-SI" b="1" u="dbl" dirty="0">
                <a:solidFill>
                  <a:srgbClr val="7030A0"/>
                </a:solidFill>
                <a:latin typeface="Gabriola" panose="04040605051002020D02" pitchFamily="82" charset="0"/>
              </a:rPr>
              <a:t>ROK</a:t>
            </a:r>
            <a:r>
              <a:rPr lang="sl-SI" dirty="0">
                <a:solidFill>
                  <a:schemeClr val="tx1"/>
                </a:solidFill>
                <a:latin typeface="Gabriola" panose="04040605051002020D02" pitchFamily="82" charset="0"/>
              </a:rPr>
              <a:t> za </a:t>
            </a:r>
            <a:r>
              <a:rPr lang="sl-SI" dirty="0" smtClean="0">
                <a:solidFill>
                  <a:schemeClr val="tx1"/>
                </a:solidFill>
                <a:latin typeface="Gabriola" panose="04040605051002020D02" pitchFamily="82" charset="0"/>
              </a:rPr>
              <a:t>vložitev vloge: </a:t>
            </a:r>
            <a:r>
              <a:rPr lang="sl-SI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od 15.06.2020 do 25.09.2020</a:t>
            </a:r>
            <a:endParaRPr lang="sl-SI" b="1" dirty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l-SI" b="1" u="dbl" dirty="0">
                <a:solidFill>
                  <a:srgbClr val="7030A0"/>
                </a:solidFill>
                <a:latin typeface="Gabriola" panose="04040605051002020D02" pitchFamily="82" charset="0"/>
              </a:rPr>
              <a:t>VLOGA</a:t>
            </a:r>
            <a:r>
              <a:rPr lang="sl-SI" dirty="0">
                <a:solidFill>
                  <a:srgbClr val="7030A0"/>
                </a:solidFill>
                <a:latin typeface="Gabriola" panose="04040605051002020D02" pitchFamily="82" charset="0"/>
              </a:rPr>
              <a:t>: </a:t>
            </a:r>
            <a:r>
              <a:rPr lang="sl-SI" dirty="0">
                <a:solidFill>
                  <a:schemeClr val="tx1"/>
                </a:solidFill>
                <a:latin typeface="Gabriola" panose="04040605051002020D02" pitchFamily="82" charset="0"/>
              </a:rPr>
              <a:t>za dodelitev štipendije za deficitarne poklice (SKLAD</a:t>
            </a:r>
            <a:r>
              <a:rPr lang="sl-SI" dirty="0" smtClean="0">
                <a:solidFill>
                  <a:schemeClr val="tx1"/>
                </a:solidFill>
                <a:latin typeface="Gabriola" panose="04040605051002020D02" pitchFamily="82" charset="0"/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l-SI" b="1" u="dbl" dirty="0" smtClean="0">
                <a:solidFill>
                  <a:srgbClr val="7030A0"/>
                </a:solidFill>
                <a:latin typeface="Gabriola" panose="04040605051002020D02" pitchFamily="82" charset="0"/>
              </a:rPr>
              <a:t>VIŠINA</a:t>
            </a:r>
            <a:r>
              <a:rPr lang="sl-SI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: </a:t>
            </a:r>
            <a:r>
              <a:rPr lang="sl-SI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102,40 EUR</a:t>
            </a:r>
            <a:endParaRPr lang="sl-SI" dirty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algn="l"/>
            <a:endParaRPr lang="sl-SI" altLang="sl-SI" sz="3600" b="1" i="1" dirty="0">
              <a:solidFill>
                <a:srgbClr val="92D05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l-SI" dirty="0">
              <a:latin typeface="Gabriola" panose="04040605051002020D02" pitchFamily="82" charset="0"/>
            </a:endParaRPr>
          </a:p>
          <a:p>
            <a:pPr algn="l"/>
            <a:endParaRPr lang="sl-SI" altLang="sl-SI" b="1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altLang="sl-SI" b="1" i="1" dirty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6357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-2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6984776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Štipendije za deficitarne poklice</a:t>
            </a:r>
            <a: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92D05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1508964"/>
            <a:ext cx="3888432" cy="4944372"/>
          </a:xfrm>
        </p:spPr>
        <p:txBody>
          <a:bodyPr>
            <a:normAutofit fontScale="92500" lnSpcReduction="10000"/>
          </a:bodyPr>
          <a:lstStyle/>
          <a:p>
            <a:r>
              <a:rPr lang="sl-SI" sz="2800" b="1" u="dbl" dirty="0" smtClean="0">
                <a:solidFill>
                  <a:srgbClr val="F030BE"/>
                </a:solidFill>
                <a:latin typeface="Gabriola" panose="04040605051002020D02" pitchFamily="82" charset="0"/>
              </a:rPr>
              <a:t>Razpis </a:t>
            </a:r>
            <a:r>
              <a:rPr lang="sl-SI" sz="2800" b="1" u="dbl" dirty="0">
                <a:solidFill>
                  <a:srgbClr val="F030BE"/>
                </a:solidFill>
                <a:latin typeface="Gabriola" panose="04040605051002020D02" pitchFamily="82" charset="0"/>
              </a:rPr>
              <a:t>programov za šolsko leto </a:t>
            </a:r>
            <a:r>
              <a:rPr lang="sl-SI" sz="2800" b="1" u="dbl" dirty="0" smtClean="0">
                <a:solidFill>
                  <a:srgbClr val="F030BE"/>
                </a:solidFill>
                <a:latin typeface="Gabriola" panose="04040605051002020D02" pitchFamily="82" charset="0"/>
              </a:rPr>
              <a:t>2019/2020:</a:t>
            </a:r>
            <a:endParaRPr lang="sl-SI" sz="2800" b="1" u="dbl" dirty="0">
              <a:solidFill>
                <a:srgbClr val="F030BE"/>
              </a:solidFill>
              <a:latin typeface="Gabriola" panose="04040605051002020D02" pitchFamily="82" charset="0"/>
            </a:endParaRPr>
          </a:p>
          <a:p>
            <a:pPr algn="l"/>
            <a:r>
              <a:rPr lang="sl-SI" sz="28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-</a:t>
            </a:r>
            <a:r>
              <a:rPr lang="sl-SI" sz="2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 kamnosek, </a:t>
            </a:r>
          </a:p>
          <a:p>
            <a:pPr algn="l"/>
            <a:r>
              <a:rPr lang="sl-SI" sz="2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</a:t>
            </a:r>
            <a:r>
              <a:rPr lang="sl-SI" sz="2800" b="1" dirty="0" err="1" smtClean="0">
                <a:solidFill>
                  <a:srgbClr val="FF0000"/>
                </a:solidFill>
                <a:latin typeface="Gabriola" panose="04040605051002020D02" pitchFamily="82" charset="0"/>
              </a:rPr>
              <a:t>mehatronik</a:t>
            </a:r>
            <a:r>
              <a:rPr lang="sl-SI" sz="28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 operater</a:t>
            </a:r>
          </a:p>
          <a:p>
            <a:pPr algn="l"/>
            <a:r>
              <a:rPr lang="sl-SI" sz="2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izdelovalec kov. konstrukcij,</a:t>
            </a:r>
          </a:p>
          <a:p>
            <a:pPr algn="l"/>
            <a:r>
              <a:rPr lang="sl-SI" sz="2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</a:t>
            </a:r>
            <a:r>
              <a:rPr lang="sl-SI" sz="28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inštalater strojnih inštalacij, </a:t>
            </a:r>
          </a:p>
          <a:p>
            <a:pPr algn="l"/>
            <a:r>
              <a:rPr lang="sl-SI" sz="28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- oblikovalec kovin orodjar,</a:t>
            </a:r>
          </a:p>
          <a:p>
            <a:pPr algn="l"/>
            <a:r>
              <a:rPr lang="sl-SI" sz="2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</a:t>
            </a:r>
            <a:r>
              <a:rPr lang="sl-SI" sz="28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 elektrikar</a:t>
            </a:r>
            <a:r>
              <a:rPr lang="sl-SI" sz="2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,</a:t>
            </a:r>
          </a:p>
          <a:p>
            <a:pPr algn="l"/>
            <a:r>
              <a:rPr lang="sl-SI" sz="2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</a:t>
            </a:r>
            <a:r>
              <a:rPr lang="sl-SI" sz="2800" b="1" dirty="0" err="1" smtClean="0">
                <a:solidFill>
                  <a:srgbClr val="FF0000"/>
                </a:solidFill>
                <a:latin typeface="Gabriola" panose="04040605051002020D02" pitchFamily="82" charset="0"/>
              </a:rPr>
              <a:t>avtokaroserist</a:t>
            </a:r>
            <a:r>
              <a:rPr lang="sl-SI" sz="2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,</a:t>
            </a:r>
          </a:p>
          <a:p>
            <a:pPr algn="l"/>
            <a:r>
              <a:rPr lang="sl-SI" sz="2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</a:t>
            </a:r>
            <a:r>
              <a:rPr lang="sl-SI" sz="28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pek, </a:t>
            </a:r>
          </a:p>
          <a:p>
            <a:pPr algn="l"/>
            <a:r>
              <a:rPr lang="sl-SI" sz="2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</a:t>
            </a:r>
            <a:r>
              <a:rPr lang="sl-SI" sz="28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slaščičar</a:t>
            </a:r>
            <a:r>
              <a:rPr lang="sl-SI" sz="2800" b="1" dirty="0">
                <a:solidFill>
                  <a:srgbClr val="FF0000"/>
                </a:solidFill>
                <a:latin typeface="Gabriola" panose="04040605051002020D02" pitchFamily="82" charset="0"/>
              </a:rPr>
              <a:t>, </a:t>
            </a:r>
          </a:p>
          <a:p>
            <a:pPr marL="571500" indent="-571500" algn="l">
              <a:buFontTx/>
              <a:buChar char="-"/>
            </a:pPr>
            <a:endParaRPr lang="sl-SI" sz="2400" dirty="0" smtClean="0"/>
          </a:p>
          <a:p>
            <a:pPr marL="571500" indent="-571500" algn="l">
              <a:buFontTx/>
              <a:buChar char="-"/>
            </a:pPr>
            <a:endParaRPr lang="sl-SI" sz="2400" dirty="0" smtClean="0"/>
          </a:p>
          <a:p>
            <a:pPr marL="571500" indent="-571500" algn="l">
              <a:buFontTx/>
              <a:buChar char="-"/>
            </a:pPr>
            <a:endParaRPr lang="sl-SI" sz="2800" dirty="0" smtClean="0"/>
          </a:p>
          <a:p>
            <a:pPr marL="571500" indent="-571500" algn="l">
              <a:buFontTx/>
              <a:buChar char="-"/>
            </a:pPr>
            <a:endParaRPr lang="sl-SI" sz="2800" dirty="0"/>
          </a:p>
          <a:p>
            <a:pPr algn="l"/>
            <a:endParaRPr lang="sl-SI" altLang="sl-SI" sz="3600" b="1" i="1" dirty="0">
              <a:solidFill>
                <a:srgbClr val="92D05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l-SI" dirty="0">
              <a:latin typeface="Gabriola" panose="04040605051002020D02" pitchFamily="82" charset="0"/>
            </a:endParaRPr>
          </a:p>
          <a:p>
            <a:pPr algn="l"/>
            <a:endParaRPr lang="sl-SI" altLang="sl-SI" b="1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altLang="sl-SI" b="1" i="1" dirty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dirty="0"/>
          </a:p>
        </p:txBody>
      </p:sp>
      <p:sp>
        <p:nvSpPr>
          <p:cNvPr id="6" name="Podnaslov 2"/>
          <p:cNvSpPr txBox="1">
            <a:spLocks/>
          </p:cNvSpPr>
          <p:nvPr/>
        </p:nvSpPr>
        <p:spPr>
          <a:xfrm>
            <a:off x="4355976" y="1556792"/>
            <a:ext cx="4680520" cy="51129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l-SI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mesar, </a:t>
            </a:r>
          </a:p>
          <a:p>
            <a:pPr algn="l"/>
            <a:r>
              <a:rPr lang="sl-SI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tapetnik, </a:t>
            </a:r>
          </a:p>
          <a:p>
            <a:pPr algn="l"/>
            <a:r>
              <a:rPr lang="sl-SI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mizar, </a:t>
            </a:r>
          </a:p>
          <a:p>
            <a:pPr algn="l"/>
            <a:r>
              <a:rPr lang="sl-SI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</a:t>
            </a:r>
            <a:r>
              <a:rPr lang="sl-SI" sz="24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zidar,</a:t>
            </a:r>
          </a:p>
          <a:p>
            <a:pPr algn="l"/>
            <a:r>
              <a:rPr lang="sl-SI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</a:t>
            </a:r>
            <a:r>
              <a:rPr lang="sl-SI" sz="24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tesar, </a:t>
            </a:r>
          </a:p>
          <a:p>
            <a:pPr algn="l"/>
            <a:r>
              <a:rPr lang="sl-SI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klepar-krovec,</a:t>
            </a:r>
          </a:p>
          <a:p>
            <a:pPr algn="l"/>
            <a:r>
              <a:rPr lang="sl-SI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</a:t>
            </a:r>
            <a:r>
              <a:rPr lang="sl-SI" sz="24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izvajalec </a:t>
            </a:r>
            <a:r>
              <a:rPr lang="sl-SI" sz="2400" b="1" dirty="0" err="1" smtClean="0">
                <a:solidFill>
                  <a:srgbClr val="FF0000"/>
                </a:solidFill>
                <a:latin typeface="Gabriola" panose="04040605051002020D02" pitchFamily="82" charset="0"/>
              </a:rPr>
              <a:t>suhomontažne</a:t>
            </a:r>
            <a:r>
              <a:rPr lang="sl-SI" sz="24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 gradnje</a:t>
            </a:r>
            <a:r>
              <a:rPr lang="sl-SI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,</a:t>
            </a:r>
          </a:p>
          <a:p>
            <a:pPr algn="l"/>
            <a:r>
              <a:rPr lang="sl-SI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slikopleskar-črkoslikar</a:t>
            </a:r>
          </a:p>
          <a:p>
            <a:pPr algn="l"/>
            <a:r>
              <a:rPr lang="sl-SI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</a:t>
            </a:r>
            <a:r>
              <a:rPr lang="sl-SI" sz="24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pečar,</a:t>
            </a:r>
          </a:p>
          <a:p>
            <a:pPr algn="l"/>
            <a:r>
              <a:rPr lang="sl-SI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gozdar,</a:t>
            </a:r>
          </a:p>
          <a:p>
            <a:pPr algn="l"/>
            <a:r>
              <a:rPr lang="sl-SI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dimnikar,</a:t>
            </a:r>
          </a:p>
          <a:p>
            <a:pPr algn="l"/>
            <a:r>
              <a:rPr lang="sl-SI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</a:t>
            </a:r>
            <a:r>
              <a:rPr lang="sl-SI" sz="24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steklar.</a:t>
            </a:r>
          </a:p>
          <a:p>
            <a:pPr marL="342900" indent="-342900" algn="l">
              <a:buFontTx/>
              <a:buChar char="-"/>
            </a:pPr>
            <a:endParaRPr lang="sl-SI" sz="2400" b="1" dirty="0" smtClean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marL="342900" indent="-342900" algn="l">
              <a:buFontTx/>
              <a:buChar char="-"/>
            </a:pPr>
            <a:endParaRPr lang="sl-SI" sz="2400" b="1" dirty="0" smtClean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marL="342900" indent="-342900" algn="l">
              <a:buFontTx/>
              <a:buChar char="-"/>
            </a:pPr>
            <a:endParaRPr lang="sl-SI" sz="2400" dirty="0" smtClean="0"/>
          </a:p>
          <a:p>
            <a:pPr marL="342900" indent="-342900" algn="l">
              <a:buFontTx/>
              <a:buChar char="-"/>
            </a:pPr>
            <a:endParaRPr lang="sl-SI" sz="2400" dirty="0" smtClean="0"/>
          </a:p>
          <a:p>
            <a:pPr marL="342900" indent="-342900" algn="l">
              <a:buFontTx/>
              <a:buChar char="-"/>
            </a:pPr>
            <a:endParaRPr lang="sl-SI" sz="2400" dirty="0" smtClean="0"/>
          </a:p>
          <a:p>
            <a:pPr marL="571500" indent="-571500" algn="l">
              <a:buFontTx/>
              <a:buChar char="-"/>
            </a:pPr>
            <a:endParaRPr lang="sl-SI" sz="2400" dirty="0" smtClean="0"/>
          </a:p>
          <a:p>
            <a:pPr marL="571500" indent="-571500" algn="l">
              <a:buFontTx/>
              <a:buChar char="-"/>
            </a:pPr>
            <a:endParaRPr lang="sl-SI" sz="2800" dirty="0" smtClean="0"/>
          </a:p>
          <a:p>
            <a:pPr marL="571500" indent="-571500" algn="l">
              <a:buFontTx/>
              <a:buChar char="-"/>
            </a:pPr>
            <a:endParaRPr lang="sl-SI" sz="2800" dirty="0" smtClean="0"/>
          </a:p>
          <a:p>
            <a:pPr algn="l"/>
            <a:endParaRPr lang="sl-SI" altLang="sl-SI" sz="3600" b="1" i="1" dirty="0" smtClean="0">
              <a:solidFill>
                <a:srgbClr val="92D05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l-SI" dirty="0" smtClean="0">
              <a:latin typeface="Gabriola" panose="04040605051002020D02" pitchFamily="82" charset="0"/>
            </a:endParaRPr>
          </a:p>
          <a:p>
            <a:pPr algn="l"/>
            <a:endParaRPr lang="sl-SI" altLang="sl-SI" b="1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altLang="sl-SI" b="1" i="1" dirty="0" smtClean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dirty="0"/>
          </a:p>
        </p:txBody>
      </p:sp>
      <p:pic>
        <p:nvPicPr>
          <p:cNvPr id="11268" name="Picture 4" descr="Rezultat iskanja slik za kids cooking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971" y="980728"/>
            <a:ext cx="2914649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Rezultat iskanja slik za kids chimney clip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37112"/>
            <a:ext cx="1584176" cy="238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Rezultat iskanja slik za kids carpenter clip 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25144"/>
            <a:ext cx="1968153" cy="143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73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-1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75656" y="1052736"/>
            <a:ext cx="6984776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Štipendije za deficitarne poklice</a:t>
            </a:r>
            <a:b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7030A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7992888" cy="5805264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sl-SI" b="1" dirty="0" smtClean="0">
              <a:latin typeface="Gabriola" panose="04040605051002020D02" pitchFamily="8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l-SI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Prejemanje  </a:t>
            </a:r>
            <a:r>
              <a:rPr lang="sl-SI" b="1" dirty="0" smtClean="0">
                <a:solidFill>
                  <a:srgbClr val="00B050"/>
                </a:solidFill>
                <a:latin typeface="Gabriola" panose="04040605051002020D02" pitchFamily="82" charset="0"/>
              </a:rPr>
              <a:t>NE vpliva na višino otroškega dodatka</a:t>
            </a:r>
            <a:r>
              <a:rPr lang="sl-SI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, ne vpliva na višino plačila dohodnine.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l-SI" b="1" dirty="0" smtClean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l-SI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Deficitarna štipendija se lahko </a:t>
            </a:r>
            <a:r>
              <a:rPr lang="sl-SI" b="1" dirty="0" smtClean="0">
                <a:solidFill>
                  <a:srgbClr val="00B050"/>
                </a:solidFill>
                <a:latin typeface="Gabriola" panose="04040605051002020D02" pitchFamily="82" charset="0"/>
              </a:rPr>
              <a:t>dodeli hkrati </a:t>
            </a:r>
            <a:r>
              <a:rPr lang="sl-SI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z drugimi štipendijami, </a:t>
            </a:r>
            <a:r>
              <a:rPr lang="sl-SI" b="1" dirty="0" smtClean="0">
                <a:solidFill>
                  <a:srgbClr val="00B050"/>
                </a:solidFill>
                <a:latin typeface="Gabriola" panose="04040605051002020D02" pitchFamily="82" charset="0"/>
              </a:rPr>
              <a:t>razen s kadrovsko</a:t>
            </a:r>
            <a:r>
              <a:rPr lang="sl-SI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l-SI" b="1" dirty="0" smtClean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l-SI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Objava </a:t>
            </a:r>
            <a:r>
              <a:rPr lang="sl-SI" b="1" dirty="0" smtClean="0">
                <a:solidFill>
                  <a:srgbClr val="00B050"/>
                </a:solidFill>
                <a:latin typeface="Gabriola" panose="04040605051002020D02" pitchFamily="82" charset="0"/>
              </a:rPr>
              <a:t>RAZPISA konec januarja </a:t>
            </a:r>
            <a:r>
              <a:rPr lang="sl-SI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vsako leto.</a:t>
            </a:r>
            <a:endParaRPr lang="sl-SI" dirty="0">
              <a:latin typeface="Gabriola" panose="04040605051002020D02" pitchFamily="82" charset="0"/>
            </a:endParaRPr>
          </a:p>
          <a:p>
            <a:pPr algn="l"/>
            <a:endParaRPr lang="sl-SI" dirty="0">
              <a:latin typeface="Gabriola" panose="04040605051002020D02" pitchFamily="82" charset="0"/>
            </a:endParaRPr>
          </a:p>
          <a:p>
            <a:pPr algn="l"/>
            <a:endParaRPr lang="sl-SI" altLang="sl-SI" sz="3600" b="1" i="1" dirty="0">
              <a:solidFill>
                <a:srgbClr val="92D05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l-SI" dirty="0">
              <a:latin typeface="Gabriola" panose="04040605051002020D02" pitchFamily="82" charset="0"/>
            </a:endParaRPr>
          </a:p>
          <a:p>
            <a:pPr algn="l"/>
            <a:endParaRPr lang="sl-SI" altLang="sl-SI" b="1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altLang="sl-SI" b="1" i="1" dirty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dirty="0"/>
          </a:p>
        </p:txBody>
      </p:sp>
      <p:pic>
        <p:nvPicPr>
          <p:cNvPr id="12290" name="Picture 2" descr="https://thumbs.dreamstime.com/z/graduate-funny-cartoon-character-vector-illustration-isolated-white-background-4837510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9" r="2623" b="17169"/>
          <a:stretch/>
        </p:blipFill>
        <p:spPr bwMode="auto">
          <a:xfrm>
            <a:off x="6444208" y="4832421"/>
            <a:ext cx="2252662" cy="171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71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-1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31640" y="350912"/>
            <a:ext cx="6984776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/>
            </a:r>
            <a:b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7030A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48978" y="932483"/>
            <a:ext cx="7992888" cy="4033093"/>
          </a:xfrm>
        </p:spPr>
        <p:txBody>
          <a:bodyPr>
            <a:normAutofit/>
          </a:bodyPr>
          <a:lstStyle/>
          <a:p>
            <a:r>
              <a:rPr lang="sl-SI" b="1" i="1" dirty="0" smtClean="0">
                <a:solidFill>
                  <a:srgbClr val="F030BE"/>
                </a:solidFill>
                <a:latin typeface="Gabriola" panose="04040605051002020D02" pitchFamily="82" charset="0"/>
              </a:rPr>
              <a:t>»</a:t>
            </a:r>
            <a:r>
              <a:rPr lang="sl-SI" sz="3600" b="1" i="1" dirty="0" smtClean="0">
                <a:solidFill>
                  <a:srgbClr val="F030BE"/>
                </a:solidFill>
                <a:latin typeface="Gabriola" panose="04040605051002020D02" pitchFamily="82" charset="0"/>
              </a:rPr>
              <a:t>Dajmo vsem svojim otrokom sidro vere,</a:t>
            </a:r>
            <a:endParaRPr lang="sl-SI" sz="3600" b="1" i="1" dirty="0">
              <a:solidFill>
                <a:srgbClr val="F030BE"/>
              </a:solidFill>
              <a:latin typeface="Gabriola" panose="04040605051002020D02" pitchFamily="82" charset="0"/>
            </a:endParaRPr>
          </a:p>
          <a:p>
            <a:r>
              <a:rPr lang="sl-SI" sz="3600" b="1" i="1" dirty="0">
                <a:solidFill>
                  <a:srgbClr val="7030A0"/>
                </a:solidFill>
                <a:latin typeface="Gabriola" panose="04040605051002020D02" pitchFamily="82" charset="0"/>
              </a:rPr>
              <a:t>k</a:t>
            </a:r>
            <a:r>
              <a:rPr lang="sl-SI" sz="3600" b="1" i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rmilo upanja, jadra znanja  in vesla družine.</a:t>
            </a:r>
            <a:endParaRPr lang="sl-SI" sz="3600" b="1" i="1" dirty="0">
              <a:solidFill>
                <a:srgbClr val="7030A0"/>
              </a:solidFill>
              <a:latin typeface="Gabriola" panose="04040605051002020D02" pitchFamily="82" charset="0"/>
            </a:endParaRPr>
          </a:p>
          <a:p>
            <a:r>
              <a:rPr lang="sl-SI" sz="3600" b="1" i="1" dirty="0" smtClean="0">
                <a:solidFill>
                  <a:srgbClr val="F030BE"/>
                </a:solidFill>
                <a:latin typeface="Gabriola" panose="04040605051002020D02" pitchFamily="82" charset="0"/>
              </a:rPr>
              <a:t>S tem si bodo pomagali, </a:t>
            </a:r>
          </a:p>
          <a:p>
            <a:r>
              <a:rPr lang="sl-SI" sz="3600" b="1" i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ko bo morje  življenja razburkal vihar.</a:t>
            </a:r>
          </a:p>
          <a:p>
            <a:r>
              <a:rPr lang="sl-SI" sz="3600" b="1" i="1" dirty="0" smtClean="0">
                <a:solidFill>
                  <a:srgbClr val="F030BE"/>
                </a:solidFill>
                <a:latin typeface="Gabriola" panose="04040605051002020D02" pitchFamily="82" charset="0"/>
              </a:rPr>
              <a:t>(</a:t>
            </a:r>
            <a:r>
              <a:rPr lang="sl-SI" sz="3600" b="1" i="1" dirty="0" err="1" smtClean="0">
                <a:solidFill>
                  <a:srgbClr val="F030BE"/>
                </a:solidFill>
                <a:latin typeface="Gabriola" panose="04040605051002020D02" pitchFamily="82" charset="0"/>
              </a:rPr>
              <a:t>Marian</a:t>
            </a:r>
            <a:r>
              <a:rPr lang="sl-SI" sz="3600" b="1" i="1" dirty="0" smtClean="0">
                <a:solidFill>
                  <a:srgbClr val="F030BE"/>
                </a:solidFill>
                <a:latin typeface="Gabriola" panose="04040605051002020D02" pitchFamily="82" charset="0"/>
              </a:rPr>
              <a:t> Wright  </a:t>
            </a:r>
            <a:r>
              <a:rPr lang="sl-SI" sz="3600" b="1" i="1" dirty="0" err="1" smtClean="0">
                <a:solidFill>
                  <a:srgbClr val="F030BE"/>
                </a:solidFill>
                <a:latin typeface="Gabriola" panose="04040605051002020D02" pitchFamily="82" charset="0"/>
              </a:rPr>
              <a:t>Edelman</a:t>
            </a:r>
            <a:r>
              <a:rPr lang="sl-SI" sz="3600" b="1" i="1" dirty="0" smtClean="0">
                <a:solidFill>
                  <a:srgbClr val="F030BE"/>
                </a:solidFill>
                <a:latin typeface="Gabriola" panose="04040605051002020D02" pitchFamily="82" charset="0"/>
              </a:rPr>
              <a:t>)</a:t>
            </a:r>
            <a:endParaRPr lang="sl-SI" sz="3600" b="1" i="1" dirty="0">
              <a:solidFill>
                <a:srgbClr val="F030BE"/>
              </a:solidFill>
              <a:latin typeface="Gabriola" panose="04040605051002020D02" pitchFamily="82" charset="0"/>
            </a:endParaRPr>
          </a:p>
          <a:p>
            <a:pPr algn="l"/>
            <a:endParaRPr lang="sl-SI" dirty="0">
              <a:latin typeface="Gabriola" panose="04040605051002020D02" pitchFamily="82" charset="0"/>
            </a:endParaRPr>
          </a:p>
          <a:p>
            <a:pPr algn="l"/>
            <a:endParaRPr lang="sl-SI" altLang="sl-SI" sz="3600" b="1" i="1" dirty="0">
              <a:solidFill>
                <a:srgbClr val="92D05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l-SI" dirty="0">
              <a:latin typeface="Gabriola" panose="04040605051002020D02" pitchFamily="82" charset="0"/>
            </a:endParaRPr>
          </a:p>
          <a:p>
            <a:pPr algn="l"/>
            <a:endParaRPr lang="sl-SI" altLang="sl-SI" b="1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altLang="sl-SI" b="1" i="1" dirty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dirty="0"/>
          </a:p>
        </p:txBody>
      </p:sp>
      <p:sp>
        <p:nvSpPr>
          <p:cNvPr id="6" name="Podnaslov 2"/>
          <p:cNvSpPr txBox="1">
            <a:spLocks/>
          </p:cNvSpPr>
          <p:nvPr/>
        </p:nvSpPr>
        <p:spPr>
          <a:xfrm>
            <a:off x="395536" y="1700808"/>
            <a:ext cx="7992888" cy="5805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sl-SI" b="1" dirty="0" smtClean="0">
              <a:latin typeface="Gabriola" panose="04040605051002020D02" pitchFamily="8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l-SI" b="1" dirty="0" smtClean="0">
              <a:latin typeface="Gabriola" panose="04040605051002020D02" pitchFamily="8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l-SI" b="1" dirty="0" smtClean="0">
              <a:latin typeface="Gabriola" panose="04040605051002020D02" pitchFamily="8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l-SI" sz="2400" dirty="0" smtClean="0">
              <a:latin typeface="Gabriola" panose="04040605051002020D02" pitchFamily="82" charset="0"/>
            </a:endParaRPr>
          </a:p>
          <a:p>
            <a:pPr algn="l"/>
            <a:endParaRPr lang="sl-SI" dirty="0" smtClean="0">
              <a:latin typeface="Gabriola" panose="04040605051002020D02" pitchFamily="82" charset="0"/>
            </a:endParaRPr>
          </a:p>
          <a:p>
            <a:pPr algn="l"/>
            <a:endParaRPr lang="sl-SI" altLang="sl-SI" sz="3600" b="1" i="1" dirty="0" smtClean="0">
              <a:solidFill>
                <a:srgbClr val="92D05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l-SI" dirty="0" smtClean="0">
              <a:latin typeface="Gabriola" panose="04040605051002020D02" pitchFamily="82" charset="0"/>
            </a:endParaRPr>
          </a:p>
          <a:p>
            <a:pPr algn="l"/>
            <a:endParaRPr lang="sl-SI" altLang="sl-SI" b="1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altLang="sl-SI" b="1" i="1" dirty="0" smtClean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dirty="0"/>
          </a:p>
        </p:txBody>
      </p:sp>
      <p:pic>
        <p:nvPicPr>
          <p:cNvPr id="13314" name="Picture 2" descr="Rezultat iskanja slik za kids in ship clip ar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" t="13173" r="1430" b="7498"/>
          <a:stretch/>
        </p:blipFill>
        <p:spPr bwMode="auto">
          <a:xfrm>
            <a:off x="6516216" y="4725144"/>
            <a:ext cx="2185858" cy="185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77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-19219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35696" y="188640"/>
            <a:ext cx="5040560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92D05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51398" y="620688"/>
            <a:ext cx="7992888" cy="5805264"/>
          </a:xfrm>
        </p:spPr>
        <p:txBody>
          <a:bodyPr>
            <a:normAutofit/>
          </a:bodyPr>
          <a:lstStyle/>
          <a:p>
            <a:r>
              <a:rPr lang="sl-SI" altLang="sl-SI" sz="4000" b="1" dirty="0" smtClean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Šole, ki so OMEJILE vpis:</a:t>
            </a:r>
          </a:p>
          <a:p>
            <a:pPr algn="l"/>
            <a:endParaRPr lang="sl-SI" altLang="sl-SI" sz="3600" b="1" u="sng" dirty="0" smtClean="0">
              <a:solidFill>
                <a:srgbClr val="7030A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sl-SI" altLang="sl-SI" sz="3600" b="1" u="sng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Gimnazija Celje-Center</a:t>
            </a:r>
          </a:p>
          <a:p>
            <a:pPr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3600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sz="3600" dirty="0"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3600" b="1" u="sng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Gimnazija</a:t>
            </a:r>
            <a:r>
              <a:rPr lang="sl-SI" altLang="sl-SI" sz="3600" b="1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3600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(112 mest)</a:t>
            </a:r>
          </a:p>
          <a:p>
            <a:pPr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3600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sz="3600" dirty="0" smtClean="0"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3600" b="1" u="sng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Predšolska vzgoja </a:t>
            </a:r>
            <a:r>
              <a:rPr lang="sl-SI" altLang="sl-SI" sz="3600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(84 mest)</a:t>
            </a:r>
          </a:p>
          <a:p>
            <a:pPr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3600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sz="3600" dirty="0" smtClean="0"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3600" b="1" u="sng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Umetniška </a:t>
            </a:r>
            <a:r>
              <a:rPr lang="sl-SI" altLang="sl-SI" sz="3600" b="1" u="sng" dirty="0" err="1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gim</a:t>
            </a:r>
            <a:r>
              <a:rPr lang="sl-SI" altLang="sl-SI" sz="3600" b="1" u="sng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. – Lik. smer </a:t>
            </a:r>
            <a:r>
              <a:rPr lang="sl-SI" altLang="sl-SI" sz="3600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(28 mest</a:t>
            </a:r>
            <a:r>
              <a:rPr lang="sl-SI" altLang="sl-SI" sz="3600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sl-SI" altLang="sl-SI" dirty="0" smtClean="0">
              <a:solidFill>
                <a:srgbClr val="058905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altLang="sl-SI" dirty="0" smtClean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altLang="sl-SI" sz="2800" dirty="0" smtClean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dirty="0"/>
          </a:p>
        </p:txBody>
      </p:sp>
      <p:pic>
        <p:nvPicPr>
          <p:cNvPr id="1026" name="Picture 2" descr="SchoolKhojo-Search, Compare, Review, Rate, Rank, Find Best School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12776"/>
            <a:ext cx="266608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2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-1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31640" y="350912"/>
            <a:ext cx="6984776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/>
            </a:r>
            <a:b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7030A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352928" cy="6584007"/>
          </a:xfrm>
        </p:spPr>
        <p:txBody>
          <a:bodyPr>
            <a:normAutofit/>
          </a:bodyPr>
          <a:lstStyle/>
          <a:p>
            <a:r>
              <a:rPr lang="sl-SI" altLang="sl-SI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Barbara </a:t>
            </a:r>
            <a:r>
              <a:rPr lang="sl-SI" altLang="sl-SI" dirty="0" err="1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Coloroso</a:t>
            </a:r>
            <a:r>
              <a:rPr lang="sl-SI" altLang="sl-SI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sl-SI" altLang="sl-SI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l-SI" altLang="sl-SI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OTROCI SO TEGA </a:t>
            </a:r>
            <a:r>
              <a:rPr lang="sl-SI" altLang="sl-SI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VREDNI</a:t>
            </a:r>
          </a:p>
          <a:p>
            <a:pPr>
              <a:lnSpc>
                <a:spcPct val="70000"/>
              </a:lnSpc>
            </a:pPr>
            <a:endParaRPr lang="sl-SI" altLang="sl-SI" b="1" dirty="0" smtClean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sl-SI" altLang="sl-SI" b="1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KLJUČNA </a:t>
            </a:r>
            <a:r>
              <a:rPr lang="sl-SI" altLang="sl-SI" b="1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ŽIVLJENJSKA SPOROČILA:</a:t>
            </a:r>
          </a:p>
          <a:p>
            <a:pPr>
              <a:lnSpc>
                <a:spcPct val="70000"/>
              </a:lnSpc>
            </a:pPr>
            <a:r>
              <a:rPr lang="sl-SI" altLang="sl-SI" b="1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Verjamem vate!</a:t>
            </a:r>
          </a:p>
          <a:p>
            <a:pPr>
              <a:lnSpc>
                <a:spcPct val="70000"/>
              </a:lnSpc>
            </a:pPr>
            <a:r>
              <a:rPr lang="sl-SI" altLang="sl-SI" b="1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Zaupam ti!</a:t>
            </a:r>
          </a:p>
          <a:p>
            <a:pPr>
              <a:lnSpc>
                <a:spcPct val="70000"/>
              </a:lnSpc>
            </a:pPr>
            <a:r>
              <a:rPr lang="sl-SI" altLang="sl-SI" b="1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Vem, da zmoreš!</a:t>
            </a:r>
          </a:p>
          <a:p>
            <a:pPr>
              <a:lnSpc>
                <a:spcPct val="70000"/>
              </a:lnSpc>
            </a:pPr>
            <a:r>
              <a:rPr lang="sl-SI" altLang="sl-SI" b="1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Rad ti prisluhnem</a:t>
            </a:r>
            <a:r>
              <a:rPr lang="sl-SI" altLang="sl-SI" b="1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sl-SI" altLang="sl-SI" b="1" dirty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sl-SI" altLang="sl-SI" b="1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Mislim nate!</a:t>
            </a:r>
          </a:p>
          <a:p>
            <a:pPr>
              <a:lnSpc>
                <a:spcPct val="70000"/>
              </a:lnSpc>
            </a:pPr>
            <a:r>
              <a:rPr lang="sl-SI" altLang="sl-SI" b="1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Veliko mi pomeniš</a:t>
            </a:r>
            <a:r>
              <a:rPr lang="sl-SI" altLang="sl-SI" b="1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>
              <a:lnSpc>
                <a:spcPct val="70000"/>
              </a:lnSpc>
            </a:pPr>
            <a:endParaRPr lang="sl-SI" altLang="sl-SI" b="1" dirty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sl-SI" altLang="sl-SI" b="1" u="sng" dirty="0">
                <a:solidFill>
                  <a:srgbClr val="058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NIKOLI SE NE NEHAJMO POGOVARJATI!!!</a:t>
            </a:r>
          </a:p>
          <a:p>
            <a:pPr>
              <a:lnSpc>
                <a:spcPct val="70000"/>
              </a:lnSpc>
            </a:pPr>
            <a:endParaRPr lang="sl-SI" altLang="sl-SI" b="1" dirty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6" name="Podnaslov 2"/>
          <p:cNvSpPr txBox="1">
            <a:spLocks/>
          </p:cNvSpPr>
          <p:nvPr/>
        </p:nvSpPr>
        <p:spPr>
          <a:xfrm>
            <a:off x="1403648" y="1143000"/>
            <a:ext cx="7992888" cy="5805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sl-SI" b="1" dirty="0" smtClean="0">
              <a:latin typeface="Gabriola" panose="04040605051002020D02" pitchFamily="8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l-SI" sz="2400" dirty="0" smtClean="0">
              <a:latin typeface="Gabriola" panose="04040605051002020D02" pitchFamily="82" charset="0"/>
            </a:endParaRPr>
          </a:p>
          <a:p>
            <a:pPr algn="l"/>
            <a:endParaRPr lang="sl-SI" dirty="0" smtClean="0">
              <a:latin typeface="Gabriola" panose="04040605051002020D02" pitchFamily="82" charset="0"/>
            </a:endParaRPr>
          </a:p>
          <a:p>
            <a:pPr algn="l"/>
            <a:endParaRPr lang="sl-SI" altLang="sl-SI" sz="3600" b="1" i="1" dirty="0" smtClean="0">
              <a:solidFill>
                <a:srgbClr val="92D05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l-SI" dirty="0" smtClean="0">
              <a:latin typeface="Gabriola" panose="04040605051002020D02" pitchFamily="82" charset="0"/>
            </a:endParaRPr>
          </a:p>
          <a:p>
            <a:pPr algn="l"/>
            <a:endParaRPr lang="sl-SI" altLang="sl-SI" b="1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altLang="sl-SI" b="1" i="1" dirty="0" smtClean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dirty="0"/>
          </a:p>
        </p:txBody>
      </p:sp>
      <p:pic>
        <p:nvPicPr>
          <p:cNvPr id="1026" name="Picture 2" descr="Rezultat iskanja slik za kids and paren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2938354" cy="195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zultat iskanja slik za kids and parent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28354"/>
            <a:ext cx="2736304" cy="196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6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-1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31640" y="350912"/>
            <a:ext cx="6984776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/>
            </a:r>
            <a:b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7030A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544" y="1111399"/>
            <a:ext cx="7992888" cy="5805264"/>
          </a:xfrm>
        </p:spPr>
        <p:txBody>
          <a:bodyPr>
            <a:normAutofit/>
          </a:bodyPr>
          <a:lstStyle/>
          <a:p>
            <a:endParaRPr lang="sl-SI" dirty="0">
              <a:latin typeface="Gabriola" panose="04040605051002020D02" pitchFamily="82" charset="0"/>
            </a:endParaRPr>
          </a:p>
          <a:p>
            <a:r>
              <a:rPr lang="sl-SI" sz="4000" b="1" dirty="0" smtClean="0">
                <a:solidFill>
                  <a:srgbClr val="F030BE"/>
                </a:solidFill>
                <a:latin typeface="Gabriola" panose="04040605051002020D02" pitchFamily="82" charset="0"/>
              </a:rPr>
              <a:t>Hvala za vašo pozornost.</a:t>
            </a:r>
          </a:p>
          <a:p>
            <a:endParaRPr lang="sl-SI" dirty="0">
              <a:latin typeface="Gabriola" panose="04040605051002020D02" pitchFamily="82" charset="0"/>
            </a:endParaRPr>
          </a:p>
          <a:p>
            <a:pPr algn="l"/>
            <a:endParaRPr lang="sl-SI" altLang="sl-SI" b="1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altLang="sl-SI" b="1" i="1" dirty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dirty="0"/>
          </a:p>
        </p:txBody>
      </p:sp>
      <p:sp>
        <p:nvSpPr>
          <p:cNvPr id="6" name="Podnaslov 2"/>
          <p:cNvSpPr txBox="1">
            <a:spLocks/>
          </p:cNvSpPr>
          <p:nvPr/>
        </p:nvSpPr>
        <p:spPr>
          <a:xfrm>
            <a:off x="1403648" y="1143000"/>
            <a:ext cx="7992888" cy="5805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sl-SI" b="1" dirty="0" smtClean="0">
              <a:latin typeface="Gabriola" panose="04040605051002020D02" pitchFamily="8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l-SI" sz="2400" dirty="0" smtClean="0">
              <a:latin typeface="Gabriola" panose="04040605051002020D02" pitchFamily="82" charset="0"/>
            </a:endParaRPr>
          </a:p>
          <a:p>
            <a:pPr algn="l"/>
            <a:endParaRPr lang="sl-SI" dirty="0" smtClean="0">
              <a:latin typeface="Gabriola" panose="04040605051002020D02" pitchFamily="82" charset="0"/>
            </a:endParaRPr>
          </a:p>
          <a:p>
            <a:pPr algn="l"/>
            <a:endParaRPr lang="sl-SI" altLang="sl-SI" sz="3600" b="1" i="1" dirty="0" smtClean="0">
              <a:solidFill>
                <a:srgbClr val="92D05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l-SI" dirty="0" smtClean="0">
              <a:latin typeface="Gabriola" panose="04040605051002020D02" pitchFamily="82" charset="0"/>
            </a:endParaRPr>
          </a:p>
          <a:p>
            <a:pPr algn="l"/>
            <a:endParaRPr lang="sl-SI" altLang="sl-SI" b="1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altLang="sl-SI" b="1" i="1" dirty="0" smtClean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02061"/>
            <a:ext cx="2048262" cy="228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8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0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35696" y="188640"/>
            <a:ext cx="5400600" cy="1080120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altLang="sl-SI" sz="4000" b="1" dirty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Šole, ki so OMEJILE vpis:</a:t>
            </a:r>
            <a:br>
              <a:rPr lang="sl-SI" altLang="sl-SI" sz="4000" b="1" dirty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92D05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55576" y="1052736"/>
            <a:ext cx="7992888" cy="5805264"/>
          </a:xfrm>
        </p:spPr>
        <p:txBody>
          <a:bodyPr>
            <a:normAutofit/>
          </a:bodyPr>
          <a:lstStyle/>
          <a:p>
            <a:pPr algn="l"/>
            <a:endParaRPr lang="sl-SI" altLang="sl-SI" sz="3600" dirty="0" smtClean="0">
              <a:solidFill>
                <a:srgbClr val="FF000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sl-SI" altLang="sl-SI" sz="3600" b="1" u="sng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1. gimnazija v Celju</a:t>
            </a:r>
          </a:p>
          <a:p>
            <a:pPr lvl="1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3600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sz="3600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3600" b="1" u="sng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Gimnazija </a:t>
            </a:r>
            <a:r>
              <a:rPr lang="sl-SI" altLang="sl-SI" sz="3600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(164 mest)</a:t>
            </a:r>
          </a:p>
          <a:p>
            <a:pPr lvl="1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3600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sz="3600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3600" b="1" u="sng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Gimnazija, /športni oddelek/ </a:t>
            </a:r>
            <a:r>
              <a:rPr lang="sl-SI" altLang="sl-SI" sz="3600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(18 mest)</a:t>
            </a:r>
            <a:endParaRPr lang="sl-SI" altLang="sl-SI" dirty="0" smtClean="0">
              <a:solidFill>
                <a:srgbClr val="058905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l">
              <a:lnSpc>
                <a:spcPct val="90000"/>
              </a:lnSpc>
            </a:pPr>
            <a:endParaRPr lang="sl-SI" altLang="sl-SI" dirty="0" smtClean="0">
              <a:solidFill>
                <a:srgbClr val="058905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altLang="sl-SI" dirty="0" smtClean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altLang="sl-SI" sz="2800" dirty="0" smtClean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dirty="0"/>
          </a:p>
        </p:txBody>
      </p:sp>
      <p:pic>
        <p:nvPicPr>
          <p:cNvPr id="5" name="Picture 2" descr="Povezana slik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05064"/>
            <a:ext cx="2628292" cy="262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hildren Playing In School Gym Stock Photo, Picture And Royalty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3240360" cy="215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59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0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35696" y="332656"/>
            <a:ext cx="5040560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altLang="sl-SI" sz="4000" b="1" dirty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Šole, ki so OMEJILE vpis:</a:t>
            </a:r>
            <a:br>
              <a:rPr lang="sl-SI" altLang="sl-SI" sz="4000" b="1" dirty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92D05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55576" y="1052736"/>
            <a:ext cx="7992888" cy="580526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endParaRPr lang="sl-SI" altLang="sl-SI" b="1" u="sng" dirty="0" smtClean="0">
              <a:solidFill>
                <a:srgbClr val="7030A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sl-SI" altLang="sl-SI" b="1" u="sng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Šolski </a:t>
            </a:r>
            <a:r>
              <a:rPr lang="sl-SI" altLang="sl-SI" b="1" u="sng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center Celje - </a:t>
            </a:r>
            <a:r>
              <a:rPr lang="sl-SI" altLang="sl-SI" b="1" i="1" u="sng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Srednja šola za strojništvo in </a:t>
            </a:r>
            <a:r>
              <a:rPr lang="sl-SI" altLang="sl-SI" b="1" i="1" u="sng" dirty="0" err="1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mehatroniko</a:t>
            </a:r>
            <a:endParaRPr lang="sl-SI" altLang="sl-SI" b="1" i="1" u="sng" dirty="0">
              <a:solidFill>
                <a:srgbClr val="7030A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sl-SI" altLang="sl-SI" b="1" i="1" u="sng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sl-SI" altLang="sl-SI" b="1" i="1" u="sng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sl-SI" altLang="sl-SI" b="1" i="1" u="sng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medije</a:t>
            </a:r>
          </a:p>
          <a:p>
            <a:pPr lvl="1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3200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sz="3200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3200" b="1" u="sng" dirty="0" err="1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Mehatronik</a:t>
            </a:r>
            <a:r>
              <a:rPr lang="sl-SI" altLang="sl-SI" sz="3200" b="1" u="sng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operater </a:t>
            </a:r>
            <a:r>
              <a:rPr lang="sl-SI" altLang="sl-SI" sz="3200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(26 </a:t>
            </a:r>
            <a:r>
              <a:rPr lang="sl-SI" altLang="sl-SI" sz="3200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mest)</a:t>
            </a:r>
          </a:p>
          <a:p>
            <a:pPr lvl="1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3200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sz="3200" dirty="0" smtClean="0"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3200" b="1" u="sng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Medijski tehnik </a:t>
            </a:r>
            <a:r>
              <a:rPr lang="sl-SI" altLang="sl-SI" sz="3200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(56 </a:t>
            </a:r>
            <a:r>
              <a:rPr lang="sl-SI" altLang="sl-SI" sz="3200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mest)</a:t>
            </a:r>
          </a:p>
          <a:p>
            <a:pPr lvl="1" algn="l">
              <a:lnSpc>
                <a:spcPct val="90000"/>
              </a:lnSpc>
            </a:pPr>
            <a:endParaRPr lang="sl-SI" altLang="sl-SI" dirty="0" smtClean="0">
              <a:solidFill>
                <a:srgbClr val="FF000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dirty="0"/>
          </a:p>
        </p:txBody>
      </p:sp>
      <p:pic>
        <p:nvPicPr>
          <p:cNvPr id="3074" name="Picture 2" descr="Kids DJ Lessons (Ages 5 - 7 yrs) - Kids Music Classes New York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58704"/>
            <a:ext cx="4176464" cy="219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2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0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35696" y="260648"/>
            <a:ext cx="5040560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altLang="sl-SI" sz="4000" b="1" dirty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Šole, ki so OMEJILE vpis:</a:t>
            </a:r>
            <a:br>
              <a:rPr lang="sl-SI" altLang="sl-SI" sz="4000" b="1" dirty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92D05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55576" y="1052736"/>
            <a:ext cx="7992888" cy="580526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sl-SI" altLang="sl-SI" b="1" u="sng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Srednja </a:t>
            </a:r>
            <a:r>
              <a:rPr lang="sl-SI" altLang="sl-SI" b="1" u="sng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zdravstvena šola Celje</a:t>
            </a:r>
            <a:endParaRPr lang="sl-SI" altLang="sl-SI" u="sng" dirty="0">
              <a:solidFill>
                <a:srgbClr val="7030A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b="1" u="sng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Kozmetični tehnik </a:t>
            </a:r>
            <a:r>
              <a:rPr lang="sl-SI" altLang="sl-SI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(56 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mest)</a:t>
            </a:r>
          </a:p>
          <a:p>
            <a:pPr lvl="1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b="1" u="sng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Zdravstvena nega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(140 mest )</a:t>
            </a:r>
            <a:endParaRPr lang="sl-SI" altLang="sl-SI" dirty="0">
              <a:solidFill>
                <a:srgbClr val="058905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sl-SI" altLang="sl-SI" b="1" u="sng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Šolski center Celje – </a:t>
            </a:r>
            <a:r>
              <a:rPr lang="sl-SI" altLang="sl-SI" b="1" i="1" u="sng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Srednja šola za kemijo, elektrotehniko in računalništvo</a:t>
            </a:r>
          </a:p>
          <a:p>
            <a:pPr marL="914400"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b="1" u="sng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Elektrikar </a:t>
            </a:r>
            <a:r>
              <a:rPr lang="sl-SI" altLang="sl-SI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(26 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mest)</a:t>
            </a:r>
            <a:endParaRPr lang="sl-SI" altLang="sl-SI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b="1" u="sng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Tehnik računalništva 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(56 mest</a:t>
            </a:r>
            <a:r>
              <a:rPr lang="sl-SI" altLang="sl-SI" dirty="0" smtClean="0">
                <a:solidFill>
                  <a:srgbClr val="00B05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914400"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b="1" u="sng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Elektrotehnik</a:t>
            </a:r>
            <a:r>
              <a:rPr lang="sl-SI" altLang="sl-SI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(56 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mest)</a:t>
            </a:r>
            <a:endParaRPr lang="sl-SI" altLang="sl-SI" dirty="0">
              <a:solidFill>
                <a:srgbClr val="AB699D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l">
              <a:lnSpc>
                <a:spcPct val="90000"/>
              </a:lnSpc>
            </a:pPr>
            <a:endParaRPr lang="sl-SI" altLang="sl-SI" dirty="0" smtClean="0">
              <a:solidFill>
                <a:srgbClr val="FF000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dirty="0"/>
          </a:p>
        </p:txBody>
      </p:sp>
      <p:pic>
        <p:nvPicPr>
          <p:cNvPr id="4098" name="Picture 2" descr="6 Free Kids Friendly Coding Software - Learn How To Write Ap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610" y="3356992"/>
            <a:ext cx="2683173" cy="268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89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0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35696" y="404664"/>
            <a:ext cx="5040560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sz="4000" b="1" dirty="0" smtClean="0">
                <a:solidFill>
                  <a:srgbClr val="F030BE"/>
                </a:solidFill>
                <a:latin typeface="Segoe Script" panose="020B0504020000000003" pitchFamily="34" charset="0"/>
              </a:rPr>
              <a:t>Vpis v SŠ z omejitvijo vpisa</a:t>
            </a:r>
            <a:r>
              <a:rPr lang="sl-SI" sz="4000" dirty="0" smtClean="0">
                <a:solidFill>
                  <a:srgbClr val="F030BE"/>
                </a:solidFill>
                <a:latin typeface="Segoe Script" panose="020B0504020000000003" pitchFamily="34" charset="0"/>
              </a:rPr>
              <a:t>:</a:t>
            </a:r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endParaRPr lang="sl-SI" sz="4000" dirty="0">
              <a:solidFill>
                <a:srgbClr val="92D05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55576" y="1052736"/>
            <a:ext cx="7992888" cy="580526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endParaRPr lang="sl-SI" altLang="sl-SI" b="1" u="sng" dirty="0" smtClean="0">
              <a:solidFill>
                <a:srgbClr val="7030A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sl-SI" altLang="sl-SI" b="1" u="sng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IZBIRNI POSTOPEK PRI OMEJITVI VPISA</a:t>
            </a:r>
            <a:endParaRPr lang="sl-SI" altLang="sl-SI" b="1" i="1" u="sng" dirty="0">
              <a:solidFill>
                <a:srgbClr val="7030A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dirty="0" smtClean="0">
                <a:solidFill>
                  <a:srgbClr val="00B05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1. KROG</a:t>
            </a:r>
            <a:r>
              <a:rPr lang="sl-SI" altLang="sl-SI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: izbor števila kandidatov, ki obsega 90% od števila prostih vpisnih mest za novince.</a:t>
            </a:r>
          </a:p>
          <a:p>
            <a:pPr lvl="1" algn="l">
              <a:lnSpc>
                <a:spcPct val="90000"/>
              </a:lnSpc>
            </a:pPr>
            <a:endParaRPr lang="sl-SI" altLang="sl-SI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dirty="0" smtClean="0">
                <a:solidFill>
                  <a:srgbClr val="00B05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2. KROG</a:t>
            </a:r>
            <a:r>
              <a:rPr lang="sl-SI" altLang="sl-SI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: na preostalih 10% vpisnih mest v izobraževalnih programih se izbere kandidate izmed vseh še neprijavljenih kandidatov, ki niso bili uspešni v 1. krogu. </a:t>
            </a:r>
          </a:p>
          <a:p>
            <a:pPr lvl="1" algn="l">
              <a:lnSpc>
                <a:spcPct val="90000"/>
              </a:lnSpc>
            </a:pPr>
            <a:endParaRPr lang="sl-SI" altLang="sl-SI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Uvrstitev prijavljenih kandidatov na </a:t>
            </a:r>
            <a:r>
              <a:rPr lang="sl-SI" altLang="sl-SI" dirty="0" smtClean="0">
                <a:solidFill>
                  <a:srgbClr val="00B05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izbirni seznam </a:t>
            </a:r>
            <a:r>
              <a:rPr lang="sl-SI" altLang="sl-SI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glede na doseženo število točk. </a:t>
            </a:r>
            <a:endParaRPr lang="sl-SI" altLang="sl-SI" dirty="0">
              <a:solidFill>
                <a:srgbClr val="00B05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l">
              <a:lnSpc>
                <a:spcPct val="90000"/>
              </a:lnSpc>
            </a:pPr>
            <a:endParaRPr lang="sl-SI" altLang="sl-SI" dirty="0">
              <a:solidFill>
                <a:srgbClr val="058905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dirty="0"/>
          </a:p>
        </p:txBody>
      </p:sp>
      <p:pic>
        <p:nvPicPr>
          <p:cNvPr id="3076" name="Picture 4" descr="Rezultat iskanja slik za scared kids funny pictur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7"/>
          <a:stretch/>
        </p:blipFill>
        <p:spPr bwMode="auto">
          <a:xfrm>
            <a:off x="6876256" y="116632"/>
            <a:ext cx="1717756" cy="20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76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0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6984776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sz="4000" b="1" dirty="0" smtClean="0">
                <a:solidFill>
                  <a:srgbClr val="F030BE"/>
                </a:solidFill>
                <a:latin typeface="Segoe Script" panose="020B0504020000000003" pitchFamily="34" charset="0"/>
              </a:rPr>
              <a:t>Vpis v SŠ, ki imajo omejitev</a:t>
            </a:r>
            <a:r>
              <a:rPr lang="sl-SI" sz="4000" dirty="0" smtClean="0">
                <a:solidFill>
                  <a:srgbClr val="F030BE"/>
                </a:solidFill>
                <a:latin typeface="Segoe Script" panose="020B0504020000000003" pitchFamily="34" charset="0"/>
              </a:rPr>
              <a:t>:</a:t>
            </a:r>
            <a:br>
              <a:rPr lang="sl-SI" sz="4000" dirty="0" smtClean="0">
                <a:solidFill>
                  <a:srgbClr val="F030BE"/>
                </a:solidFill>
                <a:latin typeface="Segoe Script" panose="020B0504020000000003" pitchFamily="34" charset="0"/>
              </a:rPr>
            </a:br>
            <a:endParaRPr lang="sl-SI" sz="4000" dirty="0">
              <a:solidFill>
                <a:srgbClr val="F030BE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55576" y="1052736"/>
            <a:ext cx="7992888" cy="5805264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endParaRPr lang="sl-SI" altLang="sl-SI" sz="2600" b="1" dirty="0" smtClean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sl-SI" altLang="sl-SI" sz="2600" b="1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Šole</a:t>
            </a:r>
            <a:r>
              <a:rPr lang="sl-SI" altLang="sl-SI" sz="2600" b="1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, ki imajo omejitev vpisa, upoštevajo:</a:t>
            </a:r>
          </a:p>
          <a:p>
            <a:pPr>
              <a:lnSpc>
                <a:spcPct val="80000"/>
              </a:lnSpc>
            </a:pPr>
            <a:r>
              <a:rPr lang="sl-SI" altLang="sl-SI" sz="2600" b="1" u="sng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zaključne ocene obveznih predmetov  </a:t>
            </a:r>
            <a:r>
              <a:rPr lang="sl-SI" altLang="sl-SI" sz="2600" b="1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iz 7., 8. in 9. razreda, </a:t>
            </a:r>
          </a:p>
          <a:p>
            <a:pPr algn="l">
              <a:lnSpc>
                <a:spcPct val="80000"/>
              </a:lnSpc>
            </a:pPr>
            <a:endParaRPr lang="sl-SI" altLang="sl-SI" sz="2600" b="1" dirty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sl-SI" altLang="sl-SI" sz="2600" b="1" dirty="0">
                <a:solidFill>
                  <a:srgbClr val="FF0066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Skupaj učenec lahko dobi največ </a:t>
            </a:r>
            <a:r>
              <a:rPr lang="sl-SI" altLang="sl-SI" sz="2600" b="1" u="sng" dirty="0">
                <a:solidFill>
                  <a:srgbClr val="FF0066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175 točk</a:t>
            </a:r>
            <a:r>
              <a:rPr lang="sl-SI" altLang="sl-SI" sz="2600" b="1" dirty="0">
                <a:solidFill>
                  <a:srgbClr val="FF0066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sl-SI" altLang="sl-SI" sz="2600" b="1" dirty="0"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>
              <a:lnSpc>
                <a:spcPct val="80000"/>
              </a:lnSpc>
            </a:pPr>
            <a:endParaRPr lang="sl-SI" altLang="sl-SI" sz="2600" b="1" dirty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5000"/>
              </a:lnSpc>
            </a:pPr>
            <a:r>
              <a:rPr lang="sl-SI" altLang="sl-SI" sz="2600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Za učence, ki se želijo vpisati v program</a:t>
            </a:r>
            <a:r>
              <a:rPr lang="sl-SI" altLang="sl-SI" sz="2600" dirty="0"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2600" b="1" u="sng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Umetniška gimnazija,</a:t>
            </a:r>
            <a:r>
              <a:rPr lang="sl-SI" altLang="sl-SI" sz="2600" dirty="0"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2600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se za izbiro med njimi uporabijo enaka merila in </a:t>
            </a:r>
            <a:r>
              <a:rPr lang="sl-SI" altLang="sl-SI" sz="2600" i="1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uspešno opravljen preizkus nadarjenosti.</a:t>
            </a:r>
          </a:p>
          <a:p>
            <a:pPr algn="l">
              <a:lnSpc>
                <a:spcPct val="80000"/>
              </a:lnSpc>
            </a:pPr>
            <a:endParaRPr lang="sl-SI" altLang="sl-SI" sz="2600" dirty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80000"/>
              </a:lnSpc>
            </a:pPr>
            <a:r>
              <a:rPr lang="sl-SI" altLang="sl-SI" sz="2600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Za izbiro med učenci, ki se vpisujejo v program Gimnazija,</a:t>
            </a:r>
            <a:r>
              <a:rPr lang="sl-SI" altLang="sl-SI" sz="2600" dirty="0"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2600" b="1" u="sng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športni oddelek,</a:t>
            </a:r>
            <a:r>
              <a:rPr lang="sl-SI" altLang="sl-SI" sz="2600" dirty="0"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2600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se uporabijo enaka merila in </a:t>
            </a:r>
            <a:r>
              <a:rPr lang="sl-SI" altLang="sl-SI" sz="2600" i="1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športni dosežki</a:t>
            </a:r>
            <a:r>
              <a:rPr lang="sl-SI" altLang="sl-SI" sz="2600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l-SI" altLang="sl-SI" sz="2600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za pridobljen status športnika A se prišteje 10 točk in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l-SI" altLang="sl-SI" sz="2600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za pridobljen status športnika B se prišteje 5 točk.</a:t>
            </a:r>
          </a:p>
          <a:p>
            <a:pPr algn="l"/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2056"/>
            <a:ext cx="1685544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9877" y="16421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666060" cy="896974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F030BE"/>
                </a:solidFill>
                <a:latin typeface="Segoe Script" panose="020B0504020000000003" pitchFamily="34" charset="0"/>
              </a:rPr>
              <a:t>Izračun točk za vpis v SŠ </a:t>
            </a:r>
            <a:endParaRPr lang="sl-SI" dirty="0">
              <a:solidFill>
                <a:srgbClr val="F030BE"/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304756"/>
              </p:ext>
            </p:extLst>
          </p:nvPr>
        </p:nvGraphicFramePr>
        <p:xfrm>
          <a:off x="1907704" y="908720"/>
          <a:ext cx="6118787" cy="5704308"/>
        </p:xfrm>
        <a:graphic>
          <a:graphicData uri="http://schemas.openxmlformats.org/drawingml/2006/table">
            <a:tbl>
              <a:tblPr firstRow="1" bandRow="1">
                <a:effectLst>
                  <a:outerShdw blurRad="977900" dist="50800" dir="540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2043580"/>
                <a:gridCol w="1350436"/>
                <a:gridCol w="1350436"/>
                <a:gridCol w="1374335"/>
              </a:tblGrid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 razred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 razred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 razred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točke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točke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točke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slovenščina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matematika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tuji jezik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likovna vzgoja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glasbena vzgoja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geografija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zgodovina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držav. vzg. in etika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/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fizika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/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kemija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/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biologija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/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naravoslovje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/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 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tehnika in tehnologija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 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športna vzgoja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SKUPAJ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030B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SKUPAJ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briola" panose="04040605051002020D02" pitchFamily="8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briola" panose="04040605051002020D02" pitchFamily="8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030B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</a:tbl>
          </a:graphicData>
        </a:graphic>
      </p:graphicFrame>
      <p:pic>
        <p:nvPicPr>
          <p:cNvPr id="4098" name="Picture 2" descr="Rezultat iskanja slik za kids counting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1052736"/>
            <a:ext cx="2003827" cy="218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6" y="3573016"/>
            <a:ext cx="2510671" cy="17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7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0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43608" y="620688"/>
            <a:ext cx="7416824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sz="3600" b="1" dirty="0" smtClean="0">
                <a:solidFill>
                  <a:srgbClr val="F030BE"/>
                </a:solidFill>
                <a:latin typeface="Segoe Script" panose="020B0504020000000003" pitchFamily="34" charset="0"/>
              </a:rPr>
              <a:t>Nova MERILA za izbiro kandidatov v primeru </a:t>
            </a:r>
            <a:r>
              <a:rPr lang="sl-SI" sz="3600" b="1" dirty="0" err="1" smtClean="0">
                <a:solidFill>
                  <a:srgbClr val="F030BE"/>
                </a:solidFill>
                <a:latin typeface="Segoe Script" panose="020B0504020000000003" pitchFamily="34" charset="0"/>
              </a:rPr>
              <a:t>omejitva</a:t>
            </a:r>
            <a:r>
              <a:rPr lang="sl-SI" sz="3600" b="1" dirty="0" smtClean="0">
                <a:solidFill>
                  <a:srgbClr val="F030BE"/>
                </a:solidFill>
                <a:latin typeface="Segoe Script" panose="020B0504020000000003" pitchFamily="34" charset="0"/>
              </a:rPr>
              <a:t> vpisa</a:t>
            </a:r>
            <a: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92D05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4613" y="1628800"/>
            <a:ext cx="8064896" cy="388843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sl-SI" altLang="sl-SI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Če se v prvem oziroma drugem krogu izbirnega postopka na spodnji meji razvrsti več kandidatov z istim številom točk, se izbira med njimi opravi na podlagi </a:t>
            </a:r>
            <a:r>
              <a:rPr lang="sl-SI" altLang="sl-SI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seštevka točk pridobljenih iz zaključnih ocen iz 7., 8. in 9. razreda pri predmetih</a:t>
            </a:r>
          </a:p>
          <a:p>
            <a:pPr>
              <a:lnSpc>
                <a:spcPct val="80000"/>
              </a:lnSpc>
            </a:pPr>
            <a:r>
              <a:rPr lang="sl-SI" altLang="sl-SI" dirty="0" smtClean="0">
                <a:solidFill>
                  <a:srgbClr val="F030BE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Slovenščina, matematika </a:t>
            </a:r>
            <a:r>
              <a:rPr lang="sl-SI" altLang="sl-SI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sl-SI" altLang="sl-SI" dirty="0" smtClean="0">
                <a:solidFill>
                  <a:srgbClr val="F030BE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angleščina</a:t>
            </a:r>
            <a:r>
              <a:rPr lang="sl-SI" altLang="sl-SI" dirty="0"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(največ 45 točk). </a:t>
            </a:r>
          </a:p>
          <a:p>
            <a:pPr>
              <a:lnSpc>
                <a:spcPct val="80000"/>
              </a:lnSpc>
            </a:pPr>
            <a:endParaRPr lang="sl-SI" altLang="sl-SI" u="sng" dirty="0" smtClean="0">
              <a:solidFill>
                <a:srgbClr val="FF000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sl-SI" altLang="sl-SI" u="sng" dirty="0" smtClean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VELJA samo za vpisni postopek za šolsko leto 2020/2021.</a:t>
            </a:r>
            <a:endParaRPr lang="sl-SI" altLang="sl-SI" u="sng" dirty="0">
              <a:solidFill>
                <a:srgbClr val="FF000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80000"/>
              </a:lnSpc>
            </a:pPr>
            <a:endParaRPr lang="sl-SI" altLang="sl-SI" b="1" dirty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sl-SI" altLang="sl-SI" b="1" dirty="0"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sl-SI" altLang="sl-SI" sz="3600" b="1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Če boste imeli kakršnakoli vprašanja, se obrnite na </a:t>
            </a:r>
            <a:r>
              <a:rPr lang="sl-SI" altLang="sl-SI" sz="3600" b="1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SVETOVALNO SLUŽBO </a:t>
            </a:r>
            <a:r>
              <a:rPr lang="sl-SI" altLang="sl-SI" sz="3600" b="1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izbrane </a:t>
            </a:r>
            <a:r>
              <a:rPr lang="sl-SI" altLang="sl-SI" sz="3600" b="1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SREDNJE ŠOLE!</a:t>
            </a:r>
            <a:endParaRPr lang="sl-SI" altLang="sl-SI" sz="3600" b="1" dirty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dirty="0"/>
          </a:p>
        </p:txBody>
      </p:sp>
      <p:pic>
        <p:nvPicPr>
          <p:cNvPr id="6146" name="Picture 2" descr="Rezultat iskanja slik za NPZ kid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373216"/>
            <a:ext cx="1944216" cy="135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17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7523</TotalTime>
  <Words>793</Words>
  <Application>Microsoft Office PowerPoint</Application>
  <PresentationFormat>Diaprojekcija na zaslonu (4:3)</PresentationFormat>
  <Paragraphs>305</Paragraphs>
  <Slides>21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2" baseType="lpstr">
      <vt:lpstr>Officeova tema</vt:lpstr>
      <vt:lpstr>INFORMACIJE devetošolcem  junij 2020</vt:lpstr>
      <vt:lpstr>  </vt:lpstr>
      <vt:lpstr> Šole, ki so OMEJILE vpis:  </vt:lpstr>
      <vt:lpstr> Šole, ki so OMEJILE vpis:  </vt:lpstr>
      <vt:lpstr> Šole, ki so OMEJILE vpis:  </vt:lpstr>
      <vt:lpstr> Vpis v SŠ z omejitvijo vpisa: </vt:lpstr>
      <vt:lpstr> Vpis v SŠ, ki imajo omejitev: </vt:lpstr>
      <vt:lpstr>Izračun točk za vpis v SŠ </vt:lpstr>
      <vt:lpstr> Nova MERILA za izbiro kandidatov v primeru omejitva vpisa </vt:lpstr>
      <vt:lpstr> Štipendije </vt:lpstr>
      <vt:lpstr> Kadrovske štipendije </vt:lpstr>
      <vt:lpstr> Državne štipendije </vt:lpstr>
      <vt:lpstr> Državne štipendije </vt:lpstr>
      <vt:lpstr> Zoisove štipendije </vt:lpstr>
      <vt:lpstr> Zoisove štipendije </vt:lpstr>
      <vt:lpstr> Štipendije za deficitarne poklice </vt:lpstr>
      <vt:lpstr> Štipendije za deficitarne poklice </vt:lpstr>
      <vt:lpstr> Štipendije za deficitarne poklice </vt:lpstr>
      <vt:lpstr>  </vt:lpstr>
      <vt:lpstr> 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Svetovanje</dc:creator>
  <cp:lastModifiedBy>Svetovanje</cp:lastModifiedBy>
  <cp:revision>217</cp:revision>
  <cp:lastPrinted>2019-05-22T12:41:34Z</cp:lastPrinted>
  <dcterms:created xsi:type="dcterms:W3CDTF">2017-05-10T11:25:06Z</dcterms:created>
  <dcterms:modified xsi:type="dcterms:W3CDTF">2020-07-01T11:59:44Z</dcterms:modified>
</cp:coreProperties>
</file>