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34380A-E057-4E44-B849-502E05E0C048}">
  <a:tblStyle styleId="{5634380A-E057-4E44-B849-502E05E0C04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5FC439-6A53-47BA-9165-175CAD3A22B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F889C9F-59D1-40C1-A677-823DE8E91EFF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9249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330e02613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330e0261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9333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330e02613_2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a330e02613_2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9237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330e02613_2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a330e02613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650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330e02613_2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a330e02613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3079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330e02613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a330e02613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0827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330e02613_2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a330e02613_2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16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330e02613_2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a330e02613_2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001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330e02613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a330e02613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8266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330e02613_2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a330e02613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330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330e02613_2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a330e02613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9894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330e02613_2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a330e02613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5059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330e02613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a330e02613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0773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330e02613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a330e02613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838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330e02613_2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a330e02613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799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330e02613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a330e02613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823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330e02613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a330e02613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323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330e02613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a330e02613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2170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330e02613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330e02613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225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330e02613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a330e02613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6691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330e02613_2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a330e02613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8389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330e02613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a330e02613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865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vo.sc-celje.s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er.sc-celje.si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m.sc-celje.s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dl.sc-celje.si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acebook.com/sccsd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s.si/osnovnosolci/program-gimnazij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crs.si/osnovnosolci/steklar-vajenec/" TargetMode="External"/><Relationship Id="rId5" Type="http://schemas.openxmlformats.org/officeDocument/2006/relationships/hyperlink" Target="https://scrs.si/osnovnosolci/program-tehnik-steklarstva/" TargetMode="External"/><Relationship Id="rId4" Type="http://schemas.openxmlformats.org/officeDocument/2006/relationships/hyperlink" Target="https://scrs.si/osnovnosolci/68-2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-konjice-zrece.si/si/index.php/solski-center-slovenske-konjice-zrece/novice/item/1070-program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-s.si/jooml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v.si/s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elektro-in-racunalniska-sola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gimnazij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-1W4aVaic&amp;ab_channel=EkonomskaCelj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instagram.com/ekonomska_sola_celje/" TargetMode="External"/><Relationship Id="rId4" Type="http://schemas.openxmlformats.org/officeDocument/2006/relationships/hyperlink" Target="https://srednja.escelje.si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sola-za-storitvene-dejavnost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gcc.si" TargetMode="External"/><Relationship Id="rId3" Type="http://schemas.openxmlformats.org/officeDocument/2006/relationships/hyperlink" Target="https://www.gcc.si/" TargetMode="External"/><Relationship Id="rId7" Type="http://schemas.openxmlformats.org/officeDocument/2006/relationships/hyperlink" Target="http://www.sledko.s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gimceljecenter/" TargetMode="External"/><Relationship Id="rId5" Type="http://schemas.openxmlformats.org/officeDocument/2006/relationships/hyperlink" Target="https://www.facebook.com/GimCeljeCenter" TargetMode="External"/><Relationship Id="rId4" Type="http://schemas.openxmlformats.org/officeDocument/2006/relationships/hyperlink" Target="https://www.gcc.si/vpis-gcc-2021-202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vagim.s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gt.s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sce.si/sola/svetovalna-sluzba/za-bodoce-dijak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vu.s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acebook.com/hvu.celj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l.sc-celje.s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acebook.com/scclav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033" y="1798661"/>
            <a:ext cx="5981976" cy="334483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>
            <a:spLocks noGrp="1"/>
          </p:cNvSpPr>
          <p:nvPr>
            <p:ph type="ctrTitle"/>
          </p:nvPr>
        </p:nvSpPr>
        <p:spPr>
          <a:xfrm>
            <a:off x="-202224" y="1798661"/>
            <a:ext cx="6858000" cy="109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sl" sz="5000" b="1" dirty="0"/>
              <a:t>Razpis za vpis 2021/22</a:t>
            </a:r>
            <a:endParaRPr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628650" y="245851"/>
            <a:ext cx="78867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gradbeništvo in varovanje okolja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2" name="Google Shape;192;p34"/>
          <p:cNvGraphicFramePr/>
          <p:nvPr/>
        </p:nvGraphicFramePr>
        <p:xfrm>
          <a:off x="578225" y="958056"/>
          <a:ext cx="7838850" cy="301032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pri tehnologiji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pri tehnologiji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Zidar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Tesar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Izvajalec suhomontažne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Tesar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Izvajalec suhomontažne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Pečar – polagalec keramičnih oblog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Pečar – polagalec keramičnih oblog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Gradbeni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Gradbeni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56 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3" name="Google Shape;193;p34"/>
          <p:cNvSpPr txBox="1"/>
          <p:nvPr/>
        </p:nvSpPr>
        <p:spPr>
          <a:xfrm>
            <a:off x="578125" y="4013950"/>
            <a:ext cx="7839000" cy="1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Možnost pridobitve štipendije za deficitarne poklice za programe izvajalec suhomontažne gradnje, pečar-polagalec keramičnih oblog, tesar in zidar.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http://gvo.sc-celje.si/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kemijo, elektrotehniko in računalništvo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9" name="Google Shape;199;p35"/>
          <p:cNvGraphicFramePr/>
          <p:nvPr/>
        </p:nvGraphicFramePr>
        <p:xfrm>
          <a:off x="628650" y="1411206"/>
          <a:ext cx="7838850" cy="175258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Kemijski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Kemijski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0" name="Google Shape;200;p35"/>
          <p:cNvSpPr txBox="1"/>
          <p:nvPr/>
        </p:nvSpPr>
        <p:spPr>
          <a:xfrm>
            <a:off x="628650" y="3464725"/>
            <a:ext cx="758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Možnost pridobitve štipendije za deficitarne poklice za program elektrikar.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http://ker.sc-celje.si/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strojništvo, mehatroniko in medije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6" name="Google Shape;206;p36"/>
          <p:cNvGraphicFramePr/>
          <p:nvPr>
            <p:extLst>
              <p:ext uri="{D42A27DB-BD31-4B8C-83A1-F6EECF244321}">
                <p14:modId xmlns:p14="http://schemas.microsoft.com/office/powerpoint/2010/main" val="2544154236"/>
              </p:ext>
            </p:extLst>
          </p:nvPr>
        </p:nvGraphicFramePr>
        <p:xfrm>
          <a:off x="215300" y="984706"/>
          <a:ext cx="8252200" cy="285270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838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3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09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0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dirty="0"/>
                        <a:t>Program</a:t>
                      </a:r>
                      <a:endParaRPr sz="1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 dirty="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7" name="Google Shape;207;p36"/>
          <p:cNvSpPr txBox="1"/>
          <p:nvPr/>
        </p:nvSpPr>
        <p:spPr>
          <a:xfrm>
            <a:off x="215300" y="3991860"/>
            <a:ext cx="83418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200" dirty="0">
                <a:latin typeface="Calibri"/>
                <a:ea typeface="Calibri"/>
                <a:cs typeface="Calibri"/>
                <a:sym typeface="Calibri"/>
              </a:rPr>
              <a:t>Možnost pridobitve štipendije za deficitarne poklice za izobraževalne programe mehatronik operater, oblikovalec kovin - orodjar in inštalater strojnih inštalacij.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300" dirty="0">
                <a:latin typeface="Calibri"/>
                <a:ea typeface="Calibri"/>
                <a:cs typeface="Calibri"/>
                <a:sym typeface="Calibri"/>
              </a:rPr>
              <a:t>Več informacij o izobraževalnih programih, vpisu in dogajanju na naši šoli dobite na spletni strani </a:t>
            </a:r>
            <a:r>
              <a:rPr lang="sl" sz="13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http://smm.sc-celje.si/</a:t>
            </a:r>
            <a:r>
              <a:rPr lang="sl" sz="13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storitvene dejavnosti in logistiko</a:t>
            </a:r>
            <a:br>
              <a:rPr lang="sl" sz="2100" b="1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Ljubljanska c. 17</a:t>
            </a:r>
            <a:endParaRPr sz="1100"/>
          </a:p>
        </p:txBody>
      </p:sp>
      <p:graphicFrame>
        <p:nvGraphicFramePr>
          <p:cNvPr id="213" name="Google Shape;213;p37"/>
          <p:cNvGraphicFramePr/>
          <p:nvPr>
            <p:extLst>
              <p:ext uri="{D42A27DB-BD31-4B8C-83A1-F6EECF244321}">
                <p14:modId xmlns:p14="http://schemas.microsoft.com/office/powerpoint/2010/main" val="4238994845"/>
              </p:ext>
            </p:extLst>
          </p:nvPr>
        </p:nvGraphicFramePr>
        <p:xfrm>
          <a:off x="636375" y="1144931"/>
          <a:ext cx="7838850" cy="230883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dirty="0"/>
                        <a:t>Program</a:t>
                      </a:r>
                      <a:endParaRPr sz="1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Preoblikovalec tekstilij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Preoblikovalec tekstilij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Avtokaroserist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Avtokaroserist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Frizer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Frizer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Ustvarjalec modnih oblačil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Ustvarjalec modnih oblačil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4" name="Google Shape;214;p37"/>
          <p:cNvSpPr txBox="1"/>
          <p:nvPr/>
        </p:nvSpPr>
        <p:spPr>
          <a:xfrm>
            <a:off x="786064" y="3761840"/>
            <a:ext cx="78390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/>
              <a:t>Več informacij o vpisu: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http://sdl.sc-celje.si/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 pod zavihkom “</a:t>
            </a:r>
            <a:r>
              <a:rPr lang="sl" i="1" dirty="0">
                <a:latin typeface="Calibri"/>
                <a:ea typeface="Calibri"/>
                <a:cs typeface="Calibri"/>
                <a:sym typeface="Calibri"/>
              </a:rPr>
              <a:t>Za bodoče dijake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” in na  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https://www.facebook.com/sccsdl/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604725" y="9512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Rogaška Slatina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Steklarska ul. 1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0" name="Google Shape;220;p38"/>
          <p:cNvGraphicFramePr/>
          <p:nvPr/>
        </p:nvGraphicFramePr>
        <p:xfrm>
          <a:off x="628650" y="951525"/>
          <a:ext cx="7838850" cy="198500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optik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steklarstva*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optik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steklarstva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Steklar (program se bo izvajal tudi v vajeniški obliki)*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Steklar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1" name="Google Shape;221;p38"/>
          <p:cNvSpPr txBox="1"/>
          <p:nvPr/>
        </p:nvSpPr>
        <p:spPr>
          <a:xfrm>
            <a:off x="255050" y="2906050"/>
            <a:ext cx="8787000" cy="19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*Možnost pridobitve kadrovske štipendije ali štipendije za deficitarne poklice.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Povezave do predstavitvenih filmčkov in podrobnejših opisov posameznih programov: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l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Gimnazija:</a:t>
            </a:r>
            <a:r>
              <a:rPr lang="sl" dirty="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https://scrs.si/osnovnosolci/program-gimnazije/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Tehnik optik:</a:t>
            </a:r>
            <a:r>
              <a:rPr lang="sl" dirty="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https://scrs.si/osnovnosolci/68-2/</a:t>
            </a:r>
            <a:endParaRPr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Tehnik steklarstva:</a:t>
            </a:r>
            <a:r>
              <a:rPr lang="sl" b="1" dirty="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https://scrs.si/osnovnosolci/program-tehnik-steklarstva/</a:t>
            </a:r>
            <a:endParaRPr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l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Steklar (vajenec):</a:t>
            </a:r>
            <a:r>
              <a:rPr lang="sl" dirty="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https://scrs.si/osnovnosolci/steklar-vajenec/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628650" y="245850"/>
            <a:ext cx="77505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Slovenske Konjice-Zreče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Tattenbachova ul. 2a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7" name="Google Shape;227;p39"/>
          <p:cNvGraphicFramePr/>
          <p:nvPr/>
        </p:nvGraphicFramePr>
        <p:xfrm>
          <a:off x="628650" y="1411206"/>
          <a:ext cx="7750500" cy="280449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1988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8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6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94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8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Šola</a:t>
                      </a: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Slovenske Konjice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475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Srednja poklicna in strokovna šola Zreče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Dravinjska c. 1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4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1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64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8" name="Google Shape;228;p39"/>
          <p:cNvSpPr txBox="1"/>
          <p:nvPr/>
        </p:nvSpPr>
        <p:spPr>
          <a:xfrm>
            <a:off x="687200" y="4320950"/>
            <a:ext cx="7692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Več informacij o progemih: </a:t>
            </a:r>
            <a:r>
              <a:rPr lang="sl" sz="1000" u="sng">
                <a:solidFill>
                  <a:srgbClr val="0000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http://www.sc-konjice-zrece.si/si/index.php/solski-center-slovenske-konjice-zrece/novice/item/1070-programi</a:t>
            </a:r>
            <a:r>
              <a:rPr lang="sl" sz="1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Šentjur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Cesta na kmetijsko šolo 9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4" name="Google Shape;234;p40"/>
          <p:cNvGraphicFramePr/>
          <p:nvPr>
            <p:extLst>
              <p:ext uri="{D42A27DB-BD31-4B8C-83A1-F6EECF244321}">
                <p14:modId xmlns:p14="http://schemas.microsoft.com/office/powerpoint/2010/main" val="3534193633"/>
              </p:ext>
            </p:extLst>
          </p:nvPr>
        </p:nvGraphicFramePr>
        <p:xfrm>
          <a:off x="693919" y="1051060"/>
          <a:ext cx="8077175" cy="3375008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1113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3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2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38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40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54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Šola</a:t>
                      </a: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647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Srednja poklicna in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strokovna šola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64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kmetijskih in delovnih strojev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kmetijskih in delovnih strojev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182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Slaščičar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Slaščičar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182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364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Kmetijsko-podjetniški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Kmetijsko-podjetniški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364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Živilski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Živilski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460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Veterinarski tehnik</a:t>
                      </a:r>
                      <a:endParaRPr sz="1100" dirty="0"/>
                    </a:p>
                  </a:txBody>
                  <a:tcPr marL="33350" marR="33350" marT="0" marB="0"/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Veterinarski tehnik</a:t>
                      </a:r>
                      <a:endParaRPr sz="1100" dirty="0"/>
                    </a:p>
                  </a:txBody>
                  <a:tcPr marL="33350" marR="33350" marT="0" marB="0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dirty="0"/>
                    </a:p>
                  </a:txBody>
                  <a:tcPr marL="33350" marR="33350" marT="0" marB="0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 dirty="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18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 marL="33350" marR="33350" marT="0" marB="0"/>
                </a:tc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 marL="33350" marR="33350" marT="0" marB="0"/>
                </a:tc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 marL="33350" marR="33350" marT="0" marB="0"/>
                </a:tc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18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 marL="33350" marR="33350" marT="0" marB="0"/>
                </a:tc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 marL="33350" marR="33350" marT="0" marB="0"/>
                </a:tc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 marL="33350" marR="33350" marT="0" marB="0"/>
                </a:tc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5" name="Google Shape;235;p40"/>
          <p:cNvSpPr txBox="1"/>
          <p:nvPr/>
        </p:nvSpPr>
        <p:spPr>
          <a:xfrm>
            <a:off x="506925" y="4457200"/>
            <a:ext cx="87807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Informacije na spletni povezavi </a:t>
            </a:r>
            <a:r>
              <a:rPr lang="sl" sz="1100" u="sng">
                <a:solidFill>
                  <a:schemeClr val="hlink"/>
                </a:solidFill>
                <a:hlinkClick r:id="rId3"/>
              </a:rPr>
              <a:t>Spletna stran ŠC Šentjur (sc-s.si)</a:t>
            </a:r>
            <a:r>
              <a:rPr lang="sl">
                <a:latin typeface="Calibri"/>
                <a:ea typeface="Calibri"/>
                <a:cs typeface="Calibri"/>
                <a:sym typeface="Calibri"/>
              </a:rPr>
              <a:t> pod zavihkom informativni dan.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V sklopu šole deluje tudi </a:t>
            </a:r>
            <a:r>
              <a:rPr lang="sl" b="1">
                <a:latin typeface="Calibri"/>
                <a:ea typeface="Calibri"/>
                <a:cs typeface="Calibri"/>
                <a:sym typeface="Calibri"/>
              </a:rPr>
              <a:t>dijaški dom</a:t>
            </a:r>
            <a:r>
              <a:rPr lang="sl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0"/>
          <p:cNvSpPr txBox="1"/>
          <p:nvPr/>
        </p:nvSpPr>
        <p:spPr>
          <a:xfrm>
            <a:off x="7393625" y="4887650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628650" y="6097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Velenje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Trg mladosti 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2" name="Google Shape;242;p41"/>
          <p:cNvGraphicFramePr/>
          <p:nvPr/>
        </p:nvGraphicFramePr>
        <p:xfrm>
          <a:off x="715138" y="1603919"/>
          <a:ext cx="5499050" cy="1097280"/>
        </p:xfrm>
        <a:graphic>
          <a:graphicData uri="http://schemas.openxmlformats.org/drawingml/2006/table">
            <a:tbl>
              <a:tblPr>
                <a:noFill/>
                <a:tableStyleId>{8F5FC439-6A53-47BA-9165-175CAD3A22BD}</a:tableStyleId>
              </a:tblPr>
              <a:tblGrid>
                <a:gridCol w="5499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1. Elektro in računalniška šola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2. Gimnazija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3. Šola za strojništvo, geotehniko in okolje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4. Šola za storitvene dejavnosti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3" name="Google Shape;243;p41"/>
          <p:cNvSpPr txBox="1"/>
          <p:nvPr/>
        </p:nvSpPr>
        <p:spPr>
          <a:xfrm>
            <a:off x="715150" y="3123725"/>
            <a:ext cx="7740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500" dirty="0"/>
              <a:t>Predstavitve šol in programov na povezavi </a:t>
            </a:r>
            <a:r>
              <a:rPr lang="sl" sz="15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https://www.scv.si/sl/</a:t>
            </a:r>
            <a:r>
              <a:rPr lang="sl" sz="1500" dirty="0">
                <a:latin typeface="Calibri"/>
                <a:ea typeface="Calibri"/>
                <a:cs typeface="Calibri"/>
                <a:sym typeface="Calibri"/>
              </a:rPr>
              <a:t>  pod zavihkom PROMOCIJA.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628650" y="3858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 dirty="0">
                <a:latin typeface="Calibri"/>
                <a:ea typeface="Calibri"/>
                <a:cs typeface="Calibri"/>
                <a:sym typeface="Calibri"/>
              </a:rPr>
              <a:t>Elektro in računalniška </a:t>
            </a:r>
            <a:r>
              <a:rPr lang="sl" sz="2100" b="1" dirty="0" smtClean="0">
                <a:latin typeface="Calibri"/>
                <a:ea typeface="Calibri"/>
                <a:cs typeface="Calibri"/>
                <a:sym typeface="Calibri"/>
              </a:rPr>
              <a:t>šola Velenje</a:t>
            </a:r>
            <a:r>
              <a:rPr lang="sl" sz="27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l" sz="27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9" name="Google Shape;249;p42"/>
          <p:cNvGraphicFramePr/>
          <p:nvPr>
            <p:extLst>
              <p:ext uri="{D42A27DB-BD31-4B8C-83A1-F6EECF244321}">
                <p14:modId xmlns:p14="http://schemas.microsoft.com/office/powerpoint/2010/main" val="3794923681"/>
              </p:ext>
            </p:extLst>
          </p:nvPr>
        </p:nvGraphicFramePr>
        <p:xfrm>
          <a:off x="628650" y="1411206"/>
          <a:ext cx="7174050" cy="190117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135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4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0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3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dirty="0"/>
                        <a:t>Program</a:t>
                      </a:r>
                      <a:endParaRPr sz="1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 (program se bo izvajal tudi v vajeniški obliki)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 dirty="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0" name="Google Shape;250;p42"/>
          <p:cNvSpPr txBox="1"/>
          <p:nvPr/>
        </p:nvSpPr>
        <p:spPr>
          <a:xfrm>
            <a:off x="628650" y="4139900"/>
            <a:ext cx="7364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programih:</a:t>
            </a:r>
            <a:endParaRPr lang="sl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http://www.scv.si/sl/elektro-in-racunalniska-sola/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2"/>
          <p:cNvSpPr txBox="1"/>
          <p:nvPr/>
        </p:nvSpPr>
        <p:spPr>
          <a:xfrm>
            <a:off x="628650" y="3713350"/>
            <a:ext cx="54933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Program elektrikar se izvaja tudi v vajeniški obliki.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 dirty="0" smtClean="0">
                <a:latin typeface="Calibri"/>
                <a:ea typeface="Calibri"/>
                <a:cs typeface="Calibri"/>
                <a:sym typeface="Calibri"/>
              </a:rPr>
              <a:t>Gimnazija Velenje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7" name="Google Shape;257;p43"/>
          <p:cNvGraphicFramePr/>
          <p:nvPr/>
        </p:nvGraphicFramePr>
        <p:xfrm>
          <a:off x="503200" y="997206"/>
          <a:ext cx="5748975" cy="209547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3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3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(š)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 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Glasbena smer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254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Petje - instrument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Likovna smer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8" name="Google Shape;258;p43"/>
          <p:cNvSpPr txBox="1"/>
          <p:nvPr/>
        </p:nvSpPr>
        <p:spPr>
          <a:xfrm>
            <a:off x="503188" y="3265737"/>
            <a:ext cx="773966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sl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Šolskem centru Velenje, Gimnazija,</a:t>
            </a:r>
            <a:r>
              <a:rPr lang="s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bo v strokovni del programa </a:t>
            </a:r>
            <a:r>
              <a:rPr lang="sl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Umetniška gimnazija</a:t>
            </a:r>
            <a:r>
              <a:rPr lang="s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lahko vključilo še </a:t>
            </a:r>
            <a:r>
              <a:rPr lang="sl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dijakov  (vzporedno izobraževanje).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3"/>
          <p:cNvSpPr txBox="1"/>
          <p:nvPr/>
        </p:nvSpPr>
        <p:spPr>
          <a:xfrm>
            <a:off x="628650" y="3923598"/>
            <a:ext cx="4930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programih:</a:t>
            </a:r>
            <a:endParaRPr lang="sl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http://www.scv.si/sl/gimnazija/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Ekonomska šola Celje</a:t>
            </a:r>
            <a:r>
              <a:rPr lang="sl" sz="2100" b="1"/>
              <a:t>, Gimnazija in srednja šola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4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6" name="Google Shape;136;p26"/>
          <p:cNvGraphicFramePr/>
          <p:nvPr>
            <p:extLst>
              <p:ext uri="{D42A27DB-BD31-4B8C-83A1-F6EECF244321}">
                <p14:modId xmlns:p14="http://schemas.microsoft.com/office/powerpoint/2010/main" val="1877570685"/>
              </p:ext>
            </p:extLst>
          </p:nvPr>
        </p:nvGraphicFramePr>
        <p:xfrm>
          <a:off x="626100" y="1323215"/>
          <a:ext cx="7698900" cy="175258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023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6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9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93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 dirty="0"/>
                        <a:t>Program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Naziv poklicne/strokovne izobrazbe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Trajanje izobraževanja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Predvideno št. mest za novince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Trgovec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Prodajalec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52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Ekonomski tehnik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Ekonomski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56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Tehnik varovanja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Tehnik varovanja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28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 dirty="0"/>
                        <a:t>Ekonomska gimnazija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 dirty="0"/>
                        <a:t>28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7" name="Google Shape;137;p26"/>
          <p:cNvSpPr txBox="1"/>
          <p:nvPr/>
        </p:nvSpPr>
        <p:spPr>
          <a:xfrm>
            <a:off x="341922" y="3353920"/>
            <a:ext cx="8675400" cy="1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s predstavitvijo programov: </a:t>
            </a:r>
            <a:r>
              <a:rPr lang="sl" dirty="0">
                <a:solidFill>
                  <a:schemeClr val="dk1"/>
                </a:solidFill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https://www.youtube.com/watch?v=Rq-1W4aVaic&amp;ab_channel=EkonomskaCelje</a:t>
            </a:r>
            <a:endParaRPr u="sng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spletni strani</a:t>
            </a:r>
            <a:r>
              <a:rPr lang="sl" dirty="0">
                <a:solidFill>
                  <a:schemeClr val="dk1"/>
                </a:solidFill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https://srednja.escelje.si/</a:t>
            </a:r>
            <a:r>
              <a:rPr lang="s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bodo pod zavihkom INFORMATIVNI DAN v januarju zbrane pomembne informacije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Kaj dogaja na EŠC najdete tudi na: </a:t>
            </a:r>
            <a:r>
              <a:rPr lang="sl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https://www.instagram.com/ekonomska_sola_celje/</a:t>
            </a:r>
            <a:r>
              <a:rPr lang="s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>
            <a:spLocks noGrp="1"/>
          </p:cNvSpPr>
          <p:nvPr>
            <p:ph type="title"/>
          </p:nvPr>
        </p:nvSpPr>
        <p:spPr>
          <a:xfrm>
            <a:off x="628650" y="1828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 dirty="0">
                <a:latin typeface="Calibri"/>
                <a:ea typeface="Calibri"/>
                <a:cs typeface="Calibri"/>
                <a:sym typeface="Calibri"/>
              </a:rPr>
              <a:t>Šola za strojništvo, geotehniko in </a:t>
            </a:r>
            <a:r>
              <a:rPr lang="sl" sz="2100" b="1" dirty="0" smtClean="0">
                <a:latin typeface="Calibri"/>
                <a:ea typeface="Calibri"/>
                <a:cs typeface="Calibri"/>
                <a:sym typeface="Calibri"/>
              </a:rPr>
              <a:t>okolje  Velenje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5" name="Google Shape;265;p44"/>
          <p:cNvGraphicFramePr/>
          <p:nvPr/>
        </p:nvGraphicFramePr>
        <p:xfrm>
          <a:off x="628650" y="1124290"/>
          <a:ext cx="8097775" cy="371852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443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3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2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8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Geostrojnik rudar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Geostrojnik rudar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– orodjar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– orodjar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</a:t>
                      </a: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(program se bo izvajal tudi v vajeniški obliki)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mehanik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6" name="Google Shape;266;p44"/>
          <p:cNvSpPr/>
          <p:nvPr/>
        </p:nvSpPr>
        <p:spPr>
          <a:xfrm>
            <a:off x="628650" y="4754554"/>
            <a:ext cx="1688141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6"/>
          <p:cNvSpPr txBox="1">
            <a:spLocks noGrp="1"/>
          </p:cNvSpPr>
          <p:nvPr>
            <p:ph type="title"/>
          </p:nvPr>
        </p:nvSpPr>
        <p:spPr>
          <a:xfrm>
            <a:off x="628650" y="1828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 dirty="0">
                <a:latin typeface="Calibri"/>
                <a:ea typeface="Calibri"/>
                <a:cs typeface="Calibri"/>
                <a:sym typeface="Calibri"/>
              </a:rPr>
              <a:t>Šola za storitvene </a:t>
            </a:r>
            <a:r>
              <a:rPr lang="sl" sz="2100" b="1" dirty="0" smtClean="0">
                <a:latin typeface="Calibri"/>
                <a:ea typeface="Calibri"/>
                <a:cs typeface="Calibri"/>
                <a:sym typeface="Calibri"/>
              </a:rPr>
              <a:t>dejavnosti Velenje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0" name="Google Shape;280;p46"/>
          <p:cNvGraphicFramePr/>
          <p:nvPr/>
        </p:nvGraphicFramePr>
        <p:xfrm>
          <a:off x="628650" y="1124290"/>
          <a:ext cx="8097775" cy="217930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443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3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2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8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Gastronomske in hotelske storitve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 hotelir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Trgovec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Prodajalec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Ekonomski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Ekonomski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2" name="Google Shape;282;p46"/>
          <p:cNvSpPr txBox="1"/>
          <p:nvPr/>
        </p:nvSpPr>
        <p:spPr>
          <a:xfrm>
            <a:off x="628650" y="3585302"/>
            <a:ext cx="78657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programih:</a:t>
            </a:r>
            <a:endParaRPr lang="sl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http://www.scv.si/sl/sola-za-storitvene-dejavnosti/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Gimnazija Celje-Center 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1</a:t>
            </a:r>
            <a:endParaRPr sz="1100"/>
          </a:p>
        </p:txBody>
      </p:sp>
      <p:graphicFrame>
        <p:nvGraphicFramePr>
          <p:cNvPr id="143" name="Google Shape;143;p27"/>
          <p:cNvGraphicFramePr/>
          <p:nvPr/>
        </p:nvGraphicFramePr>
        <p:xfrm>
          <a:off x="628650" y="1355223"/>
          <a:ext cx="7698900" cy="177164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60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7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2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24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gimnazija- Likovna smer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Predšolska vzgoja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Vzgojitelj predšolskih otrok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Pravokotnik 1"/>
          <p:cNvSpPr/>
          <p:nvPr/>
        </p:nvSpPr>
        <p:spPr>
          <a:xfrm>
            <a:off x="628649" y="3322036"/>
            <a:ext cx="7998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Vse novice na temo vpisa na GCC najdete na 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šolski spletni strani 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in na 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posebni podstrani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, ki je namenjena vpisu. </a:t>
            </a:r>
          </a:p>
          <a:p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Vabljeni tudi k obisku našega 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Facebook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 in </a:t>
            </a:r>
            <a:r>
              <a:rPr lang="sl-SI" sz="16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Instagram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profila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 ter na strani spletnega časopisa </a:t>
            </a:r>
            <a:r>
              <a:rPr lang="sl-SI" sz="1600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Sledko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Za vsa vprašanja pa smo vam vedno na voljo tudi na telefonski številki 03 428 57 00 in e-naslovu 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info@gcc.si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I. gimnazija v Celju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Kajuhova ul. 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9" name="Google Shape;149;p28"/>
          <p:cNvGraphicFramePr/>
          <p:nvPr/>
        </p:nvGraphicFramePr>
        <p:xfrm>
          <a:off x="628650" y="1726115"/>
          <a:ext cx="7838850" cy="168781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4129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8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0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gimnazija- Glasbena smer: Petje - instrument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(š)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Klasična 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0" name="Google Shape;150;p28"/>
          <p:cNvSpPr txBox="1"/>
          <p:nvPr/>
        </p:nvSpPr>
        <p:spPr>
          <a:xfrm>
            <a:off x="628649" y="3519974"/>
            <a:ext cx="7838881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sl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gimnaziji v Celju</a:t>
            </a:r>
            <a:r>
              <a:rPr lang="s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bo v strokovni del programa </a:t>
            </a:r>
            <a:r>
              <a:rPr lang="sl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Umetniška gimnazija</a:t>
            </a:r>
            <a:r>
              <a:rPr lang="s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lahko vključilo še </a:t>
            </a:r>
            <a:r>
              <a:rPr lang="sl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dijakov  (vzporedno izobraževanje).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programih:</a:t>
            </a:r>
            <a:endParaRPr lang="sl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sl-S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https://www.prvagim.si/</a:t>
            </a:r>
            <a:r>
              <a:rPr lang="sl-S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628650" y="7637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gostinstvo in turizem Celje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6" name="Google Shape;156;p29"/>
          <p:cNvGraphicFramePr/>
          <p:nvPr>
            <p:extLst>
              <p:ext uri="{D42A27DB-BD31-4B8C-83A1-F6EECF244321}">
                <p14:modId xmlns:p14="http://schemas.microsoft.com/office/powerpoint/2010/main" val="438096685"/>
              </p:ext>
            </p:extLst>
          </p:nvPr>
        </p:nvGraphicFramePr>
        <p:xfrm>
          <a:off x="628650" y="1852079"/>
          <a:ext cx="7698875" cy="113156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485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1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6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dirty="0"/>
                        <a:t>Program</a:t>
                      </a:r>
                      <a:endParaRPr sz="1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Gastronomske in hotelske storitve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 hotelir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dirty="0"/>
                        <a:t>84</a:t>
                      </a:r>
                      <a:endParaRPr sz="1100" dirty="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Pravokotnik 1"/>
          <p:cNvSpPr/>
          <p:nvPr/>
        </p:nvSpPr>
        <p:spPr>
          <a:xfrm>
            <a:off x="994435" y="3643688"/>
            <a:ext cx="5121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Spremljate nas lahko na naši spletni strani ali FB strani </a:t>
            </a:r>
            <a:r>
              <a:rPr lang="sl-SI"/>
              <a:t>SŠGT:</a:t>
            </a:r>
          </a:p>
          <a:p>
            <a:r>
              <a:rPr lang="sl-SI">
                <a:hlinkClick r:id="rId3"/>
              </a:rPr>
              <a:t>http</a:t>
            </a:r>
            <a:r>
              <a:rPr lang="sl-SI" dirty="0">
                <a:hlinkClick r:id="rId3"/>
              </a:rPr>
              <a:t>://www.ssgt.si/</a:t>
            </a:r>
            <a:r>
              <a:rPr lang="sl-SI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628649" y="41146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zdravstvena šola Celje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Ipavčeva ul. 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2" name="Google Shape;162;p30"/>
          <p:cNvGraphicFramePr/>
          <p:nvPr/>
        </p:nvGraphicFramePr>
        <p:xfrm>
          <a:off x="628649" y="1405639"/>
          <a:ext cx="7838850" cy="151680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1895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0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2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b="1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Bolničar-negovalec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b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olničar-negovalec</a:t>
                      </a:r>
                      <a:r>
                        <a:rPr lang="sl"/>
                        <a:t>; 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bolničarka</a:t>
                      </a:r>
                      <a:r>
                        <a:rPr lang="sl"/>
                        <a:t>-negovalka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Zdravstvena nega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t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ehnik/tehnica zdravstvene nege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Kozmetični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k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ozmetični tehnik; ko</a:t>
                      </a:r>
                      <a:r>
                        <a:rPr lang="sl"/>
                        <a:t>zmetična tehnica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3" name="Google Shape;163;p30"/>
          <p:cNvSpPr txBox="1"/>
          <p:nvPr/>
        </p:nvSpPr>
        <p:spPr>
          <a:xfrm>
            <a:off x="652649" y="3131062"/>
            <a:ext cx="78387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 dirty="0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V šolskem letu 2021/22 razpisujemo v programu zdravstvena nega</a:t>
            </a:r>
            <a:r>
              <a:rPr lang="sl" b="1" dirty="0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 pet oddelkov, od tega en športni oddelek</a:t>
            </a:r>
            <a:r>
              <a:rPr lang="sl" dirty="0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. Za dijake v športnem oddelku se oblikuje osebni izobraževalni načrt na podlagi </a:t>
            </a:r>
            <a:r>
              <a:rPr lang="sl" i="1" dirty="0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Pravilnika o prilagoditvah šolskih obveznosti dijaku v srednji šoli (Ur. l. RS, št. 30/2018).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www.szsce.si/sola/svetovalna-sluzba/za-bodoce-dijake/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628650" y="30933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 dirty="0">
                <a:latin typeface="Calibri"/>
                <a:ea typeface="Calibri"/>
                <a:cs typeface="Calibri"/>
                <a:sym typeface="Calibri"/>
              </a:rPr>
              <a:t>Šola za hortikulturo in vizualne umetnosti Celje</a:t>
            </a:r>
            <a:r>
              <a:rPr lang="sl" sz="21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 dirty="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 dirty="0">
                <a:latin typeface="Calibri"/>
                <a:ea typeface="Calibri"/>
                <a:cs typeface="Calibri"/>
                <a:sym typeface="Calibri"/>
              </a:rPr>
              <a:t>Ljubljanska c. 97</a:t>
            </a:r>
            <a:br>
              <a:rPr lang="sl" sz="2100" dirty="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 b="1" dirty="0">
                <a:latin typeface="Calibri"/>
                <a:ea typeface="Calibri"/>
                <a:cs typeface="Calibri"/>
                <a:sym typeface="Calibri"/>
              </a:rPr>
              <a:t>Srednja poklicna in strokovna šola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0" name="Google Shape;170;p31"/>
          <p:cNvGraphicFramePr/>
          <p:nvPr>
            <p:extLst>
              <p:ext uri="{D42A27DB-BD31-4B8C-83A1-F6EECF244321}">
                <p14:modId xmlns:p14="http://schemas.microsoft.com/office/powerpoint/2010/main" val="1391084812"/>
              </p:ext>
            </p:extLst>
          </p:nvPr>
        </p:nvGraphicFramePr>
        <p:xfrm>
          <a:off x="628650" y="1445828"/>
          <a:ext cx="7838850" cy="207305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dirty="0"/>
                        <a:t>Program</a:t>
                      </a:r>
                      <a:endParaRPr sz="1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139700" marR="0" lvl="0" indent="-1397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Vrtnar  </a:t>
                      </a:r>
                      <a:endParaRPr sz="1100" dirty="0"/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Vrtnar</a:t>
                      </a:r>
                      <a:endParaRPr sz="1100"/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Cvetličar</a:t>
                      </a:r>
                      <a:endParaRPr sz="1100" dirty="0"/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Cvetličar</a:t>
                      </a:r>
                      <a:endParaRPr sz="1100"/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Hortikulturni tehnik</a:t>
                      </a:r>
                      <a:endParaRPr sz="1100" dirty="0"/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Hortikulturni tehnik</a:t>
                      </a:r>
                      <a:endParaRPr sz="1100" dirty="0"/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Aranžerski tehnik</a:t>
                      </a:r>
                      <a:endParaRPr sz="1100" dirty="0"/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Aranžerski tehnik</a:t>
                      </a:r>
                      <a:endParaRPr sz="1100" dirty="0"/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dirty="0"/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 dirty="0"/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dirty="0">
                          <a:solidFill>
                            <a:srgbClr val="FF0000"/>
                          </a:solidFill>
                        </a:rPr>
                        <a:t>Fotografski tehnik - NOVO</a:t>
                      </a:r>
                      <a:endParaRPr sz="1400" dirty="0">
                        <a:solidFill>
                          <a:srgbClr val="FF0000"/>
                        </a:solidFill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dirty="0">
                          <a:solidFill>
                            <a:srgbClr val="FF0000"/>
                          </a:solidFill>
                        </a:rPr>
                        <a:t>Fotografski tehnik</a:t>
                      </a:r>
                      <a:endParaRPr sz="1400" dirty="0">
                        <a:solidFill>
                          <a:srgbClr val="FF0000"/>
                        </a:solidFill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dirty="0">
                        <a:solidFill>
                          <a:srgbClr val="FF0000"/>
                        </a:solidFill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dirty="0">
                          <a:solidFill>
                            <a:srgbClr val="FF0000"/>
                          </a:solidFill>
                        </a:rPr>
                        <a:t>28</a:t>
                      </a:r>
                      <a:endParaRPr sz="1400" dirty="0">
                        <a:solidFill>
                          <a:srgbClr val="FF0000"/>
                        </a:solidFill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3857064632"/>
                  </a:ext>
                </a:extLst>
              </a:tr>
            </a:tbl>
          </a:graphicData>
        </a:graphic>
      </p:graphicFrame>
      <p:sp>
        <p:nvSpPr>
          <p:cNvPr id="172" name="Google Shape;172;p31"/>
          <p:cNvSpPr txBox="1"/>
          <p:nvPr/>
        </p:nvSpPr>
        <p:spPr>
          <a:xfrm>
            <a:off x="676350" y="3822238"/>
            <a:ext cx="78390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www.hvu.si</a:t>
            </a: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Spremljajte nas tudi na 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https://www.facebook.com/hvu.celje</a:t>
            </a: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l" sz="2400" b="1">
                <a:latin typeface="Calibri"/>
                <a:ea typeface="Calibri"/>
                <a:cs typeface="Calibri"/>
                <a:sym typeface="Calibri"/>
              </a:rPr>
              <a:t>Šolski center Celje </a:t>
            </a:r>
            <a:r>
              <a:rPr lang="sl" sz="24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400">
                <a:latin typeface="Calibri"/>
                <a:ea typeface="Calibri"/>
                <a:cs typeface="Calibri"/>
                <a:sym typeface="Calibri"/>
              </a:rPr>
            </a:br>
            <a:r>
              <a:rPr lang="sl" sz="2400">
                <a:latin typeface="Calibri"/>
                <a:ea typeface="Calibri"/>
                <a:cs typeface="Calibri"/>
                <a:sym typeface="Calibri"/>
              </a:rPr>
              <a:t>Pot na Lavo 22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8" name="Google Shape;178;p32"/>
          <p:cNvGraphicFramePr/>
          <p:nvPr/>
        </p:nvGraphicFramePr>
        <p:xfrm>
          <a:off x="628650" y="1789098"/>
          <a:ext cx="6845175" cy="137160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6845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Gimnazija Lava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Srednja šola za gradbeništvo in varovanje okolja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Srednja šola za kemijo, elektrotehniko in računalništvo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Srednja šola za strojništvo, mehatroniko in medije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Srednja šola za storitvene dejavnosti in logistiko; Ljubljanska c. 17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306744" y="988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Gimnazija Lava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4" name="Google Shape;184;p33"/>
          <p:cNvGraphicFramePr/>
          <p:nvPr/>
        </p:nvGraphicFramePr>
        <p:xfrm>
          <a:off x="306743" y="949342"/>
          <a:ext cx="8330000" cy="99382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3919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5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5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9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Tehniška 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5" name="Google Shape;185;p33"/>
          <p:cNvSpPr txBox="1"/>
          <p:nvPr/>
        </p:nvSpPr>
        <p:spPr>
          <a:xfrm>
            <a:off x="306744" y="2197358"/>
            <a:ext cx="832290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Eden od razpisanih štirih oddelkov programa gimnazija je evropski oddelek.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programih, vpisu in dogajanju na šoli na </a:t>
            </a:r>
            <a:r>
              <a:rPr lang="sl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https://gl.sc-celje.si</a:t>
            </a: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spremljajte nas tudi na </a:t>
            </a:r>
            <a:r>
              <a:rPr lang="sl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https://www.facebook.com/scclava/</a:t>
            </a: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 rot="10800000" flipH="1">
            <a:off x="473275" y="62450"/>
            <a:ext cx="5152500" cy="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1410</Words>
  <Application>Microsoft Office PowerPoint</Application>
  <PresentationFormat>Diaprojekcija na zaslonu (16:9)</PresentationFormat>
  <Paragraphs>513</Paragraphs>
  <Slides>21</Slides>
  <Notes>21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21</vt:i4>
      </vt:variant>
    </vt:vector>
  </HeadingPairs>
  <TitlesOfParts>
    <vt:vector size="27" baseType="lpstr">
      <vt:lpstr>Arial</vt:lpstr>
      <vt:lpstr>Calibri</vt:lpstr>
      <vt:lpstr>Verdana</vt:lpstr>
      <vt:lpstr>Times New Roman</vt:lpstr>
      <vt:lpstr>Simple Light</vt:lpstr>
      <vt:lpstr>Officeova tema</vt:lpstr>
      <vt:lpstr>Razpis za vpis 2021/22</vt:lpstr>
      <vt:lpstr>Ekonomska šola Celje, Gimnazija in srednja šola Kosovelova ul. 4  </vt:lpstr>
      <vt:lpstr>Gimnazija Celje-Center  Kosovelova ul. 1</vt:lpstr>
      <vt:lpstr>I. gimnazija v Celju Kajuhova ul. 2</vt:lpstr>
      <vt:lpstr>Srednja šola za gostinstvo in turizem Celje Kosovelova ul. 2</vt:lpstr>
      <vt:lpstr>Srednja zdravstvena šola Celje Ipavčeva ul. 10</vt:lpstr>
      <vt:lpstr>Šola za hortikulturo in vizualne umetnosti Celje Ljubljanska c. 97 Srednja poklicna in strokovna šola</vt:lpstr>
      <vt:lpstr>Šolski center Celje  Pot na Lavo 22</vt:lpstr>
      <vt:lpstr>Gimnazija Lava</vt:lpstr>
      <vt:lpstr>Srednja šola za gradbeništvo in varovanje okolja</vt:lpstr>
      <vt:lpstr>Srednja šola za kemijo, elektrotehniko in računalništvo</vt:lpstr>
      <vt:lpstr>Srednja šola za strojništvo, mehatroniko in medije</vt:lpstr>
      <vt:lpstr>Srednja šola za storitvene dejavnosti in logistiko Ljubljanska c. 17</vt:lpstr>
      <vt:lpstr>Šolski center Rogaška Slatina Steklarska ul. 1</vt:lpstr>
      <vt:lpstr>Šolski center Slovenske Konjice-Zreče Tattenbachova ul. 2a</vt:lpstr>
      <vt:lpstr>Šolski center Šentjur Cesta na kmetijsko šolo 9</vt:lpstr>
      <vt:lpstr>Šolski center Velenje Trg mladosti 3</vt:lpstr>
      <vt:lpstr>Elektro in računalniška šola Velenje </vt:lpstr>
      <vt:lpstr>Gimnazija Velenje</vt:lpstr>
      <vt:lpstr>Šola za strojništvo, geotehniko in okolje  Velenje</vt:lpstr>
      <vt:lpstr>Šola za storitvene dejavnosti Velenje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Razpis za vpis 2021/22</dc:title>
  <dc:creator>Nives Laul</dc:creator>
  <cp:lastModifiedBy>mkrajnc77@live.com</cp:lastModifiedBy>
  <cp:revision>10</cp:revision>
  <dcterms:modified xsi:type="dcterms:W3CDTF">2021-01-19T14:16:59Z</dcterms:modified>
</cp:coreProperties>
</file>