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61163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ematski slog 1 – poudarek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Svetel slog 3 – poudare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A1574-9BC4-4E96-8954-7744F269DB37}" type="datetimeFigureOut">
              <a:rPr lang="sl-SI" smtClean="0"/>
              <a:t>19. 05. 2022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2905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B563D-43A1-4FC0-9135-96E7038092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33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8C25B-FBEF-4F44-92BB-B0AB9E41FC66}" type="datetimeFigureOut">
              <a:rPr lang="sl-SI" smtClean="0"/>
              <a:t>19. 05. 2022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6275" y="4718050"/>
            <a:ext cx="5408613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2905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EBF2F-0B3C-497A-9286-A9C3F3A765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04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EBF2F-0B3C-497A-9286-A9C3F3A76591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12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pPr>
              <a:defRPr/>
            </a:pPr>
            <a:fld id="{1A94CE37-90C0-4802-8B80-F46A9653E618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pPr>
              <a:defRPr/>
            </a:pPr>
            <a:fld id="{3E8B4F69-2EC6-455E-88AC-DECECF03276F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36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238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279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509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4171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28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697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6EFAA2-EF1B-4C47-89C9-2D23EC30D271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C0D67-AD19-4741-B211-BB3E4CD732EB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733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32262-BB28-4AE6-8248-7644DC4C876D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CB553-DE5C-4207-86BC-1A3418E6CC70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32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314B10-EB75-4E70-9705-ACE52F5BCE3C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08325-3650-42A8-A193-EF24FF448A6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884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BFF3BC-A193-4285-8587-D3F6ED9A8137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AEE04-2CDF-438D-9AF1-8F804931502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6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44471-D48F-43AF-98A0-163EA0C9A791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97425-2D06-4622-A4D7-4F10C6010409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07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134383-6E0B-4D04-A74E-7E02605AE1A6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E0341-D447-4364-BC52-C743B66D769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98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071F9-C8A4-4537-9A8F-9EBFDC3CA7C1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552BD-24CA-4196-9240-5E5233B33583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46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ED913D-F48B-4129-A663-332DB615402B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C0447-519E-440E-93BC-B75E3D9B306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531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71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D2CF5-25F1-44FB-AAF0-A02B9F3B581B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DE663-ECC0-488D-91CB-74C54FF86AD5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570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19. 05. 2022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984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  <p:sldLayoutId id="21474839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slov 1"/>
          <p:cNvSpPr>
            <a:spLocks noGrp="1"/>
          </p:cNvSpPr>
          <p:nvPr>
            <p:ph type="ctrTitle"/>
          </p:nvPr>
        </p:nvSpPr>
        <p:spPr>
          <a:xfrm>
            <a:off x="1223628" y="530945"/>
            <a:ext cx="6408712" cy="16739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sz="44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DELOVNI ZVEZKI</a:t>
            </a:r>
            <a:r>
              <a:rPr lang="sl-SI" sz="4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/>
            </a:r>
            <a:br>
              <a:rPr lang="sl-SI" sz="4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</a:br>
            <a:r>
              <a:rPr lang="sl-SI" sz="4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                </a:t>
            </a:r>
            <a:r>
              <a:rPr lang="sl-SI" sz="44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1</a:t>
            </a:r>
            <a:r>
              <a:rPr lang="sl-SI" sz="44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. – 9</a:t>
            </a:r>
            <a:r>
              <a:rPr lang="sl-SI" sz="44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. razred</a:t>
            </a:r>
          </a:p>
        </p:txBody>
      </p:sp>
      <p:sp>
        <p:nvSpPr>
          <p:cNvPr id="13314" name="Podnaslov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6858000" cy="3672408"/>
          </a:xfrm>
        </p:spPr>
        <p:txBody>
          <a:bodyPr>
            <a:noAutofit/>
          </a:bodyPr>
          <a:lstStyle/>
          <a:p>
            <a:pPr algn="ctr"/>
            <a:r>
              <a:rPr lang="sl-SI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Šolsko leto </a:t>
            </a:r>
            <a:r>
              <a:rPr lang="sl-SI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2022/23</a:t>
            </a:r>
          </a:p>
          <a:p>
            <a:pPr algn="ctr"/>
            <a:endParaRPr lang="sl-SI" sz="3200" b="1" dirty="0" smtClean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sl-SI" sz="32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sl-SI" sz="32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r"/>
            <a:r>
              <a:rPr lang="sl-SI" sz="28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sl-SI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Laško</a:t>
            </a:r>
            <a:r>
              <a:rPr lang="sl-SI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junij 2022</a:t>
            </a:r>
            <a:r>
              <a:rPr lang="sl-SI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</a:t>
            </a:r>
            <a:r>
              <a:rPr lang="sl-SI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Jože Dobovšek</a:t>
            </a:r>
          </a:p>
          <a:p>
            <a:pPr algn="r"/>
            <a:endParaRPr lang="sl-SI" sz="28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717032"/>
            <a:ext cx="1627787" cy="1444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8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00957"/>
              </p:ext>
            </p:extLst>
          </p:nvPr>
        </p:nvGraphicFramePr>
        <p:xfrm>
          <a:off x="755576" y="980728"/>
          <a:ext cx="7632849" cy="46939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4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9,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 KLETT                 17,90 € 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PROJECT 5, 4. izdaja,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</a:t>
                      </a: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18,90 €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KEMIJA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Smrdu</a:t>
                      </a: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SVET KEMIJE 9. OD MOLEKULE DO MAKROMOLEKULE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JUTRO                               </a:t>
                      </a: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12,90 €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  9, interaktivni učni komplet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14,90 €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– NEMŠČINA </a:t>
                      </a:r>
                      <a:endParaRPr kumimoji="0" lang="sl-SI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Motta</a:t>
                      </a: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sl-SI" sz="20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 3, </a:t>
                      </a:r>
                      <a:r>
                        <a:rPr lang="sl-SI" sz="20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15,80 €</a:t>
                      </a:r>
                      <a:endParaRPr kumimoji="0" lang="sl-SI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                            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69,10 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kumimoji="0" lang="sl-SI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sl-SI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87,30 </a:t>
                      </a:r>
                      <a:r>
                        <a:rPr kumimoji="0" lang="sl-SI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€)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301870" y="426104"/>
            <a:ext cx="37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DEVETI RAZRED</a:t>
            </a:r>
            <a:endParaRPr lang="sl-SI" sz="24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335406" y="641037"/>
            <a:ext cx="3748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PRVI RAZRED</a:t>
            </a:r>
            <a:endParaRPr lang="sl-SI" sz="28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45773"/>
              </p:ext>
            </p:extLst>
          </p:nvPr>
        </p:nvGraphicFramePr>
        <p:xfrm>
          <a:off x="1763688" y="1556792"/>
          <a:ext cx="5544616" cy="34158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6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8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316">
                <a:tc>
                  <a:txBody>
                    <a:bodyPr/>
                    <a:lstStyle/>
                    <a:p>
                      <a:r>
                        <a:rPr lang="sl-SI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lang="sl-SI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Naslov, založba, cena</a:t>
                      </a:r>
                      <a:endParaRPr lang="sl-SI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006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SLOVENŠČINA,</a:t>
                      </a:r>
                    </a:p>
                    <a:p>
                      <a:r>
                        <a:rPr lang="sl-SI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  <a:p>
                      <a:r>
                        <a:rPr lang="sl-SI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(Komplet A)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LILI IN BINE 1 (</a:t>
                      </a:r>
                      <a:r>
                        <a:rPr kumimoji="0" lang="sl-SI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samostojna</a:t>
                      </a:r>
                      <a:r>
                        <a:rPr kumimoji="0" lang="sl-SI" sz="18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delovna zvezka za matematiko</a:t>
                      </a:r>
                      <a:r>
                        <a:rPr kumimoji="0" lang="sl-SI" sz="18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slovenščino</a:t>
                      </a:r>
                      <a:r>
                        <a:rPr kumimoji="0" lang="sl-SI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Sredstva MIZŠ   30,00 €</a:t>
                      </a:r>
                    </a:p>
                    <a:p>
                      <a:endParaRPr lang="sl-SI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3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13766"/>
              </p:ext>
            </p:extLst>
          </p:nvPr>
        </p:nvGraphicFramePr>
        <p:xfrm>
          <a:off x="1331640" y="2060849"/>
          <a:ext cx="6624736" cy="28803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32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Naslov delovnega zvezka, založba, cena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SLOVENŠČINA, </a:t>
                      </a:r>
                      <a:r>
                        <a:rPr kumimoji="0" lang="sl-SI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(Komplet C)</a:t>
                      </a: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LILI IN BINE 2 (samostojna delovna zvezka za matematiko in slovenščino)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30,00 €                                 </a:t>
                      </a:r>
                      <a:endParaRPr kumimoji="0" 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LILI IN BINE, delovni zvezek za opismenjevanje (2. del)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</a:t>
                      </a: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7,00 </a:t>
                      </a: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 </a:t>
                      </a:r>
                    </a:p>
                  </a:txBody>
                  <a:tcPr marL="33382" marR="3338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798383"/>
                  </a:ext>
                </a:extLst>
              </a:tr>
              <a:tr h="41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SKUPAJ</a:t>
                      </a:r>
                    </a:p>
                  </a:txBody>
                  <a:tcPr marL="33382" marR="3338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Sredstva MIZŠ                  </a:t>
                      </a: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37,00 </a:t>
                      </a: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33382" marR="3338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62472"/>
                  </a:ext>
                </a:extLst>
              </a:tr>
            </a:tbl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2353642" y="728662"/>
            <a:ext cx="3748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DRUGI RAZRED</a:t>
            </a:r>
            <a:endParaRPr lang="sl-SI" sz="28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7441"/>
              </p:ext>
            </p:extLst>
          </p:nvPr>
        </p:nvGraphicFramePr>
        <p:xfrm>
          <a:off x="1403648" y="1475122"/>
          <a:ext cx="6912768" cy="38706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43287" marR="4328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 PRIJATELJI, Slovenščina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(samostojni delovni zvezek -  2 dela)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</a:t>
                      </a: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</a:t>
                      </a:r>
                      <a:r>
                        <a:rPr kumimoji="0" lang="sl-SI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</a:t>
                      </a:r>
                      <a:r>
                        <a:rPr kumimoji="0" lang="sl-SI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43287" marR="4328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 PRIJATELJI, Matematika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(samostojni delovni zvezek -  3 deli)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</a:t>
                      </a:r>
                      <a:r>
                        <a:rPr kumimoji="0" lang="sl-SI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</a:t>
                      </a:r>
                      <a:r>
                        <a:rPr kumimoji="0" lang="sl-SI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</a:t>
                      </a:r>
                      <a:r>
                        <a:rPr kumimoji="0" lang="sl-SI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43287" marR="4328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SKUPAJ:</a:t>
                      </a: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Sredstva MIZŠ                   </a:t>
                      </a:r>
                      <a:r>
                        <a:rPr kumimoji="0" lang="sl-SI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32,80 </a:t>
                      </a:r>
                      <a:r>
                        <a:rPr kumimoji="0" lang="sl-SI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43287" marR="4328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268339"/>
                  </a:ext>
                </a:extLst>
              </a:tr>
            </a:tbl>
          </a:graphicData>
        </a:graphic>
      </p:graphicFrame>
      <p:sp>
        <p:nvSpPr>
          <p:cNvPr id="164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l-SI">
              <a:cs typeface="Arial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2335406" y="641037"/>
            <a:ext cx="3748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TRETJI RAZRED</a:t>
            </a:r>
            <a:endParaRPr lang="sl-SI" sz="28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7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909070"/>
              </p:ext>
            </p:extLst>
          </p:nvPr>
        </p:nvGraphicFramePr>
        <p:xfrm>
          <a:off x="683568" y="1196752"/>
          <a:ext cx="7632845" cy="43924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Naslov delovnega zvezka, založba, cena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Jeretina: ZNANKA ALI UGANKA 4,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    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Učni komplet MATEMATIKA 4,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del. učbenik v treh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sl-SI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Puchta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SUPER MINDS 1 (delovni zvezek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), izdaja 2018</a:t>
                      </a:r>
                      <a:endParaRPr lang="sl-SI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ROKUS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KLETT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Florjančič:</a:t>
                      </a:r>
                      <a:r>
                        <a:rPr lang="sl-SI" sz="16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 4: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(škatla z gradivom),</a:t>
                      </a:r>
                      <a:r>
                        <a:rPr lang="sl-SI" sz="16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prenovljeno                                                IZOTECH        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                                                                                  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– NEMŠČINA </a:t>
                      </a: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AUL, LISA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C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Deutsch für Kinder</a:t>
                      </a:r>
                      <a:endParaRPr lang="de-DE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Arbeitsbuch </a:t>
                      </a:r>
                      <a:r>
                        <a:rPr lang="en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delovni zvezek           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10,30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DE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692127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                               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73,80 </a:t>
                      </a:r>
                      <a:r>
                        <a:rPr kumimoji="0" lang="en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(84,10 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€) 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335406" y="641037"/>
            <a:ext cx="37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ČETRTI RAZRED</a:t>
            </a:r>
            <a:endParaRPr lang="sl-SI" sz="24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16663"/>
              </p:ext>
            </p:extLst>
          </p:nvPr>
        </p:nvGraphicFramePr>
        <p:xfrm>
          <a:off x="755576" y="1126293"/>
          <a:ext cx="7416824" cy="40046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Naslov delovnega zvezka, založba, cena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Barle: ZNANKA ALI UGANKA 5,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(2 dela)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                                       17,80 €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Gradivo: NARAVOSLOVJE IN TEHNIKA 5 </a:t>
                      </a:r>
                    </a:p>
                    <a:p>
                      <a:r>
                        <a:rPr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(škatla</a:t>
                      </a:r>
                      <a:r>
                        <a:rPr lang="sl-SI" sz="16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gradivom)</a:t>
                      </a:r>
                      <a:endParaRPr lang="sl-SI" sz="1600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IZOTECH                                           13,00 €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   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Puchta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SUPER MINDS 2, (delovni zvezek)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15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,80 €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Cotič: SVET MATEMATIČNIH ČUDES 5, komplet dveh delovnih zvezkov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DZS                                                   18,20 €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– NEMŠČINA </a:t>
                      </a: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AUL, LISA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C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Deutsch für Kinder</a:t>
                      </a:r>
                      <a:endParaRPr lang="de-DE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Arbeitsbuch </a:t>
                      </a:r>
                      <a:r>
                        <a:rPr lang="en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delovni zvezek              9,80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DE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04497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                               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71,40 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(81,70</a:t>
                      </a:r>
                      <a:r>
                        <a:rPr kumimoji="0" lang="sl-SI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335406" y="641037"/>
            <a:ext cx="37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PETI RAZRED</a:t>
            </a:r>
            <a:endParaRPr lang="sl-SI" sz="24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86903"/>
              </p:ext>
            </p:extLst>
          </p:nvPr>
        </p:nvGraphicFramePr>
        <p:xfrm>
          <a:off x="899592" y="1340769"/>
          <a:ext cx="7128793" cy="44789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8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6,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PROJECT 2, 4. izdaja,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MATEMATIKA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SKRIVNOSTI ŠTEVIL IN OBLIK 6,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 6, delovni zvezek z delovnim gradivom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IZOTECH                           </a:t>
                      </a:r>
                      <a:r>
                        <a:rPr kumimoji="0" lang="sl-SI" sz="16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kumimoji="0" lang="sl-SI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kumimoji="0"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,00 </a:t>
                      </a:r>
                      <a:r>
                        <a:rPr kumimoji="0"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– NEMŠČINA </a:t>
                      </a: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AUL, LISA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C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sl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Deutsch für Kinder</a:t>
                      </a:r>
                      <a:endParaRPr lang="de-DE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de-D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Arbeitsbuch </a:t>
                      </a:r>
                      <a:r>
                        <a:rPr lang="en-SI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delovni zvezek           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10,30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sl-SI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DE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89316"/>
                  </a:ext>
                </a:extLst>
              </a:tr>
              <a:tr h="255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                                         </a:t>
                      </a:r>
                      <a:r>
                        <a:rPr kumimoji="0" lang="sl-SI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80,70€ (91,00 </a:t>
                      </a:r>
                      <a:r>
                        <a:rPr kumimoji="0" lang="en-SI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335406" y="641037"/>
            <a:ext cx="37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ŠESTI RAZRED</a:t>
            </a:r>
            <a:endParaRPr lang="sl-SI" sz="24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53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114493"/>
              </p:ext>
            </p:extLst>
          </p:nvPr>
        </p:nvGraphicFramePr>
        <p:xfrm>
          <a:off x="755576" y="908720"/>
          <a:ext cx="7344816" cy="53721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3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8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6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Predmet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Naslov delovnega zvezka, založba, cena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7,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3, 4. izdaja, </a:t>
                      </a:r>
                    </a:p>
                    <a:p>
                      <a:r>
                        <a:rPr kumimoji="0"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19,90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IN DOMOVINSKA KULTURA TER ETIKA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Justin idr.: DRŽAVLJANSKA  IN DOM.  KULTURA TER ETIKA 7, del. zvezek </a:t>
                      </a:r>
                      <a:r>
                        <a:rPr kumimoji="0" lang="sl-SI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DOMOVINSKA IN DRŽAVLJANSKA KULTURA IN ETIKA 7, 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                                                      10,92 €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SKRIVNOSTI ŠTEVIL IN OBLIK 7, samostojni delovni zvezek v 5 delih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20,00 </a:t>
                      </a:r>
                      <a:r>
                        <a:rPr kumimoji="0" lang="sl-SI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NEMŠČINA – IZBIRNI PREDMET</a:t>
                      </a: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u="none" strike="noStrike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Motta</a:t>
                      </a:r>
                      <a:r>
                        <a:rPr lang="sl-SI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sl-SI" sz="1600" u="none" strike="noStrike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</a:t>
                      </a:r>
                      <a:r>
                        <a:rPr lang="sl-SI" sz="1600" u="none" strike="noStrike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1, </a:t>
                      </a:r>
                      <a:r>
                        <a:rPr lang="sl-SI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</a:t>
                      </a: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18,20 </a:t>
                      </a:r>
                      <a:r>
                        <a:rPr kumimoji="0" lang="sl-SI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 7, delovni zvezek z delovnim gradivom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IZOTECH                                          </a:t>
                      </a:r>
                      <a:r>
                        <a:rPr kumimoji="0"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22,00 </a:t>
                      </a:r>
                      <a:r>
                        <a:rPr kumimoji="0"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74473"/>
                  </a:ext>
                </a:extLst>
              </a:tr>
              <a:tr h="525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                                        </a:t>
                      </a:r>
                      <a:r>
                        <a:rPr kumimoji="0" lang="sl-SI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91,62</a:t>
                      </a:r>
                      <a:r>
                        <a:rPr kumimoji="0" lang="sl-SI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(109,82€)</a:t>
                      </a:r>
                      <a:endParaRPr kumimoji="0" lang="sl-SI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411760" y="458179"/>
            <a:ext cx="37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SEDMI RAZRED</a:t>
            </a:r>
            <a:endParaRPr lang="sl-SI" sz="24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569581"/>
              </p:ext>
            </p:extLst>
          </p:nvPr>
        </p:nvGraphicFramePr>
        <p:xfrm>
          <a:off x="755576" y="892194"/>
          <a:ext cx="7704856" cy="473805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4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400" b="0" i="0" u="none" strike="noStrike" cap="none" normalizeH="0" baseline="0" dirty="0" smtClean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8,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 KLETT                                          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SKRIVNOSTI ŠTEVIL IN OBLIK 8,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5 delih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 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22,50 </a:t>
                      </a:r>
                      <a:r>
                        <a:rPr kumimoji="0" lang="sl-SI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76936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PROJECT 4, 4. izdaja, delovni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           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19,90 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IN DOM. KULTURA TER ETIKA</a:t>
                      </a:r>
                      <a:endParaRPr kumimoji="0" lang="sl-SI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Justin idr.: DRŽAVLJANSKA IN DOM. KULTURA TER ETIKA 8, delovni zvezek </a:t>
                      </a:r>
                      <a:r>
                        <a:rPr kumimoji="0" lang="sl-SI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DOMOVINSKA IN DRŽAVLJANSKA KULTURA IN ETIKA 8,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                                                                  10,92 €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KEMIJA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Smrdu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SVET KEMIJE 8. OD ATOMA DO MOLEKULE,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JUTRO                                                         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13,50 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 8, interaktivni učni komplet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  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16,90 </a:t>
                      </a: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                                                                    </a:t>
                      </a: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– NEMŠČINA </a:t>
                      </a:r>
                      <a:endParaRPr kumimoji="0" lang="sl-SI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 2, </a:t>
                      </a:r>
                      <a:r>
                        <a:rPr lang="sl-SI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</a:t>
                      </a:r>
                      <a:r>
                        <a:rPr lang="sl-SI" sz="14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</a:t>
                      </a:r>
                      <a:r>
                        <a:rPr lang="sl-SI" sz="14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18,20 </a:t>
                      </a:r>
                      <a:r>
                        <a:rPr lang="sl-SI" sz="14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105050"/>
              </p:ext>
            </p:extLst>
          </p:nvPr>
        </p:nvGraphicFramePr>
        <p:xfrm>
          <a:off x="755576" y="5805264"/>
          <a:ext cx="7704856" cy="432048"/>
        </p:xfrm>
        <a:graphic>
          <a:graphicData uri="http://schemas.openxmlformats.org/drawingml/2006/table">
            <a:tbl>
              <a:tblPr/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SKUPAJ:</a:t>
                      </a:r>
                      <a:r>
                        <a:rPr lang="sl-SI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</a:t>
                      </a:r>
                      <a:r>
                        <a:rPr lang="sl-SI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r>
                        <a:rPr lang="sl-SI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,52 </a:t>
                      </a:r>
                      <a:r>
                        <a:rPr lang="sl-SI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sl-SI" sz="1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1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120,72 </a:t>
                      </a:r>
                      <a:r>
                        <a:rPr lang="sl-SI" sz="1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€) </a:t>
                      </a:r>
                      <a:endParaRPr lang="sl-SI" sz="16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2311735" y="430529"/>
            <a:ext cx="374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OSMI RAZRED</a:t>
            </a:r>
            <a:endParaRPr lang="sl-SI" sz="24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ravno">
  <a:themeElements>
    <a:clrScheme name="Naravn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Naravno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rav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3038</TotalTime>
  <Words>870</Words>
  <Application>Microsoft Office PowerPoint</Application>
  <PresentationFormat>Diaprojekcija na zaslonu (4:3)</PresentationFormat>
  <Paragraphs>191</Paragraphs>
  <Slides>10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Arial Rounded MT Bold</vt:lpstr>
      <vt:lpstr>Calibri</vt:lpstr>
      <vt:lpstr>Garamond</vt:lpstr>
      <vt:lpstr>Naravno</vt:lpstr>
      <vt:lpstr>DELOVNI ZVEZKI                  1. – 9. razred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Irena</dc:creator>
  <cp:lastModifiedBy>JozheKNJ</cp:lastModifiedBy>
  <cp:revision>261</cp:revision>
  <cp:lastPrinted>2018-05-23T10:23:36Z</cp:lastPrinted>
  <dcterms:created xsi:type="dcterms:W3CDTF">2011-05-17T16:18:23Z</dcterms:created>
  <dcterms:modified xsi:type="dcterms:W3CDTF">2022-05-19T12:51:39Z</dcterms:modified>
</cp:coreProperties>
</file>