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4" r:id="rId1"/>
  </p:sldMasterIdLst>
  <p:notesMasterIdLst>
    <p:notesMasterId r:id="rId12"/>
  </p:notesMasterIdLst>
  <p:handoutMasterIdLst>
    <p:handoutMasterId r:id="rId13"/>
  </p:handout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761163" cy="9931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rednji slog 2 – poudarek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75DCB02-9BB8-47FD-8907-85C794F793BA}" styleName="Tematski slog 1 – poudarek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BC89EF96-8CEA-46FF-86C4-4CE0E7609802}" styleName="Svetel slog 3 – poudarek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6A1574-9BC4-4E96-8954-7744F269DB37}" type="datetimeFigureOut">
              <a:rPr lang="sl-SI" smtClean="0"/>
              <a:t>19. 05. 2022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29050" y="9432925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FB563D-43A1-4FC0-9135-96E7038092E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943371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F8C25B-FBEF-4F44-92BB-B0AB9E41FC66}" type="datetimeFigureOut">
              <a:rPr lang="sl-SI" smtClean="0"/>
              <a:t>19. 05. 2022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89852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76275" y="4718050"/>
            <a:ext cx="5408613" cy="44688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29050" y="9432925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6EBF2F-0B3C-497A-9286-A9C3F3A7659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49041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6EBF2F-0B3C-497A-9286-A9C3F3A76591}" type="slidenum">
              <a:rPr lang="sl-SI" smtClean="0"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8126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pPr>
              <a:defRPr/>
            </a:pPr>
            <a:fld id="{1A94CE37-90C0-4802-8B80-F46A9653E618}" type="datetimeFigureOut">
              <a:rPr lang="sl-SI" smtClean="0"/>
              <a:pPr>
                <a:defRPr/>
              </a:pPr>
              <a:t>19. 05. 2022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pPr>
              <a:defRPr/>
            </a:pPr>
            <a:fld id="{3E8B4F69-2EC6-455E-88AC-DECECF03276F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9361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D2EFA3-1F1B-4464-853A-E71CD5BB7108}" type="datetimeFigureOut">
              <a:rPr lang="sl-SI" smtClean="0"/>
              <a:pPr>
                <a:defRPr/>
              </a:pPr>
              <a:t>19. 05. 2022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19AE0D-97B5-40E6-91C2-0AE696D1B757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02387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D2EFA3-1F1B-4464-853A-E71CD5BB7108}" type="datetimeFigureOut">
              <a:rPr lang="sl-SI" smtClean="0"/>
              <a:pPr>
                <a:defRPr/>
              </a:pPr>
              <a:t>19. 05. 2022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19AE0D-97B5-40E6-91C2-0AE696D1B757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42792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D2EFA3-1F1B-4464-853A-E71CD5BB7108}" type="datetimeFigureOut">
              <a:rPr lang="sl-SI" smtClean="0"/>
              <a:pPr>
                <a:defRPr/>
              </a:pPr>
              <a:t>19. 05. 2022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19AE0D-97B5-40E6-91C2-0AE696D1B757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75096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D2EFA3-1F1B-4464-853A-E71CD5BB7108}" type="datetimeFigureOut">
              <a:rPr lang="sl-SI" smtClean="0"/>
              <a:pPr>
                <a:defRPr/>
              </a:pPr>
              <a:t>19. 05. 2022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19AE0D-97B5-40E6-91C2-0AE696D1B757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44171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D2EFA3-1F1B-4464-853A-E71CD5BB7108}" type="datetimeFigureOut">
              <a:rPr lang="sl-SI" smtClean="0"/>
              <a:pPr>
                <a:defRPr/>
              </a:pPr>
              <a:t>19. 05. 2022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19AE0D-97B5-40E6-91C2-0AE696D1B757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528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D2EFA3-1F1B-4464-853A-E71CD5BB7108}" type="datetimeFigureOut">
              <a:rPr lang="sl-SI" smtClean="0"/>
              <a:pPr>
                <a:defRPr/>
              </a:pPr>
              <a:t>19. 05. 2022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19AE0D-97B5-40E6-91C2-0AE696D1B757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56977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6EFAA2-EF1B-4C47-89C9-2D23EC30D271}" type="datetimeFigureOut">
              <a:rPr lang="sl-SI" smtClean="0"/>
              <a:pPr>
                <a:defRPr/>
              </a:pPr>
              <a:t>19. 05. 2022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0C0D67-AD19-4741-B211-BB3E4CD732EB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47339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032262-BB28-4AE6-8248-7644DC4C876D}" type="datetimeFigureOut">
              <a:rPr lang="sl-SI" smtClean="0"/>
              <a:pPr>
                <a:defRPr/>
              </a:pPr>
              <a:t>19. 05. 2022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CCB553-DE5C-4207-86BC-1A3418E6CC70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2321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314B10-EB75-4E70-9705-ACE52F5BCE3C}" type="datetimeFigureOut">
              <a:rPr lang="sl-SI" smtClean="0"/>
              <a:pPr>
                <a:defRPr/>
              </a:pPr>
              <a:t>19. 05. 2022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E08325-3650-42A8-A193-EF24FF448A6E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38842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BFF3BC-A193-4285-8587-D3F6ED9A8137}" type="datetimeFigureOut">
              <a:rPr lang="sl-SI" smtClean="0"/>
              <a:pPr>
                <a:defRPr/>
              </a:pPr>
              <a:t>19. 05. 2022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9AEE04-2CDF-438D-9AF1-8F804931502A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436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844471-D48F-43AF-98A0-163EA0C9A791}" type="datetimeFigureOut">
              <a:rPr lang="sl-SI" smtClean="0"/>
              <a:pPr>
                <a:defRPr/>
              </a:pPr>
              <a:t>19. 05. 2022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97425-2D06-4622-A4D7-4F10C6010409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3073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134383-6E0B-4D04-A74E-7E02605AE1A6}" type="datetimeFigureOut">
              <a:rPr lang="sl-SI" smtClean="0"/>
              <a:pPr>
                <a:defRPr/>
              </a:pPr>
              <a:t>19. 05. 2022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5E0341-D447-4364-BC52-C743B66D769C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2985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F071F9-C8A4-4537-9A8F-9EBFDC3CA7C1}" type="datetimeFigureOut">
              <a:rPr lang="sl-SI" smtClean="0"/>
              <a:pPr>
                <a:defRPr/>
              </a:pPr>
              <a:t>19. 05. 2022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E552BD-24CA-4196-9240-5E5233B33583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9468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ED913D-F48B-4129-A663-332DB615402B}" type="datetimeFigureOut">
              <a:rPr lang="sl-SI" smtClean="0"/>
              <a:pPr>
                <a:defRPr/>
              </a:pPr>
              <a:t>19. 05. 2022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C0447-519E-440E-93BC-B75E3D9B306A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65317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D2EFA3-1F1B-4464-853A-E71CD5BB7108}" type="datetimeFigureOut">
              <a:rPr lang="sl-SI" smtClean="0"/>
              <a:pPr>
                <a:defRPr/>
              </a:pPr>
              <a:t>19. 05. 2022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19AE0D-97B5-40E6-91C2-0AE696D1B757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3710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9D2CF5-25F1-44FB-AAF0-A02B9F3B581B}" type="datetimeFigureOut">
              <a:rPr lang="sl-SI" smtClean="0"/>
              <a:pPr>
                <a:defRPr/>
              </a:pPr>
              <a:t>19. 05. 2022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EDE663-ECC0-488D-91CB-74C54FF86AD5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65709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2BD2EFA3-1F1B-4464-853A-E71CD5BB7108}" type="datetimeFigureOut">
              <a:rPr lang="sl-SI" smtClean="0"/>
              <a:pPr>
                <a:defRPr/>
              </a:pPr>
              <a:t>19. 05. 2022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CC19AE0D-97B5-40E6-91C2-0AE696D1B757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09842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5" r:id="rId1"/>
    <p:sldLayoutId id="2147483906" r:id="rId2"/>
    <p:sldLayoutId id="2147483907" r:id="rId3"/>
    <p:sldLayoutId id="2147483908" r:id="rId4"/>
    <p:sldLayoutId id="2147483909" r:id="rId5"/>
    <p:sldLayoutId id="2147483910" r:id="rId6"/>
    <p:sldLayoutId id="2147483911" r:id="rId7"/>
    <p:sldLayoutId id="2147483912" r:id="rId8"/>
    <p:sldLayoutId id="2147483913" r:id="rId9"/>
    <p:sldLayoutId id="2147483914" r:id="rId10"/>
    <p:sldLayoutId id="2147483915" r:id="rId11"/>
    <p:sldLayoutId id="2147483916" r:id="rId12"/>
    <p:sldLayoutId id="2147483917" r:id="rId13"/>
    <p:sldLayoutId id="2147483918" r:id="rId14"/>
    <p:sldLayoutId id="2147483919" r:id="rId15"/>
    <p:sldLayoutId id="2147483920" r:id="rId16"/>
    <p:sldLayoutId id="214748392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slov 1"/>
          <p:cNvSpPr>
            <a:spLocks noGrp="1"/>
          </p:cNvSpPr>
          <p:nvPr>
            <p:ph type="ctrTitle"/>
          </p:nvPr>
        </p:nvSpPr>
        <p:spPr>
          <a:xfrm>
            <a:off x="1223628" y="530945"/>
            <a:ext cx="6408712" cy="1673919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sl-SI" sz="4400" b="1" dirty="0" smtClean="0">
                <a:solidFill>
                  <a:srgbClr val="002060"/>
                </a:solidFill>
                <a:latin typeface="Arial Rounded MT Bold" panose="020F0704030504030204" pitchFamily="34" charset="0"/>
              </a:rPr>
              <a:t>DELOVNI ZVEZKI</a:t>
            </a:r>
            <a:r>
              <a:rPr lang="sl-SI" sz="4400" b="1" dirty="0" smtClean="0">
                <a:solidFill>
                  <a:srgbClr val="C00000"/>
                </a:solidFill>
                <a:latin typeface="Arial Rounded MT Bold" panose="020F0704030504030204" pitchFamily="34" charset="0"/>
              </a:rPr>
              <a:t/>
            </a:r>
            <a:br>
              <a:rPr lang="sl-SI" sz="4400" b="1" dirty="0" smtClean="0">
                <a:solidFill>
                  <a:srgbClr val="C00000"/>
                </a:solidFill>
                <a:latin typeface="Arial Rounded MT Bold" panose="020F0704030504030204" pitchFamily="34" charset="0"/>
              </a:rPr>
            </a:br>
            <a:r>
              <a:rPr lang="sl-SI" sz="4400" b="1" dirty="0" smtClean="0">
                <a:solidFill>
                  <a:srgbClr val="C00000"/>
                </a:solidFill>
                <a:latin typeface="Arial Rounded MT Bold" panose="020F0704030504030204" pitchFamily="34" charset="0"/>
              </a:rPr>
              <a:t>                 </a:t>
            </a:r>
            <a:r>
              <a:rPr lang="sl-SI" sz="4400" b="1" dirty="0" smtClean="0">
                <a:solidFill>
                  <a:srgbClr val="002060"/>
                </a:solidFill>
                <a:latin typeface="Arial Rounded MT Bold" panose="020F0704030504030204" pitchFamily="34" charset="0"/>
              </a:rPr>
              <a:t>1</a:t>
            </a:r>
            <a:r>
              <a:rPr lang="sl-SI" sz="4400" b="1" dirty="0" smtClean="0">
                <a:solidFill>
                  <a:srgbClr val="002060"/>
                </a:solidFill>
                <a:latin typeface="Arial Rounded MT Bold" panose="020F0704030504030204" pitchFamily="34" charset="0"/>
              </a:rPr>
              <a:t>. – 9</a:t>
            </a:r>
            <a:r>
              <a:rPr lang="sl-SI" sz="4400" b="1" dirty="0" smtClean="0">
                <a:solidFill>
                  <a:srgbClr val="002060"/>
                </a:solidFill>
                <a:latin typeface="Arial Rounded MT Bold" panose="020F0704030504030204" pitchFamily="34" charset="0"/>
              </a:rPr>
              <a:t>. razred</a:t>
            </a:r>
          </a:p>
        </p:txBody>
      </p:sp>
      <p:sp>
        <p:nvSpPr>
          <p:cNvPr id="13314" name="Podnaslov 2"/>
          <p:cNvSpPr>
            <a:spLocks noGrp="1"/>
          </p:cNvSpPr>
          <p:nvPr>
            <p:ph type="subTitle" idx="1"/>
          </p:nvPr>
        </p:nvSpPr>
        <p:spPr>
          <a:xfrm>
            <a:off x="1115616" y="2708920"/>
            <a:ext cx="6858000" cy="3672408"/>
          </a:xfrm>
        </p:spPr>
        <p:txBody>
          <a:bodyPr>
            <a:noAutofit/>
          </a:bodyPr>
          <a:lstStyle/>
          <a:p>
            <a:pPr algn="ctr"/>
            <a:r>
              <a:rPr lang="sl-SI" sz="32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Šolsko leto </a:t>
            </a:r>
            <a:r>
              <a:rPr lang="sl-SI" sz="32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2022/23</a:t>
            </a:r>
          </a:p>
          <a:p>
            <a:pPr algn="ctr"/>
            <a:endParaRPr lang="sl-SI" sz="3200" b="1" dirty="0" smtClean="0">
              <a:solidFill>
                <a:schemeClr val="accent5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endParaRPr lang="sl-SI" sz="3200" b="1" dirty="0">
              <a:solidFill>
                <a:schemeClr val="accent5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endParaRPr lang="sl-SI" sz="3200" b="1" dirty="0">
              <a:solidFill>
                <a:schemeClr val="accent5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pPr algn="r"/>
            <a:r>
              <a:rPr lang="sl-SI" sz="2800" b="1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</a:p>
          <a:p>
            <a:r>
              <a:rPr lang="sl-SI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Laško</a:t>
            </a:r>
            <a:r>
              <a:rPr lang="sl-SI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l-SI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junij 2022</a:t>
            </a:r>
            <a:r>
              <a:rPr lang="sl-SI" sz="28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     </a:t>
            </a:r>
            <a:r>
              <a:rPr lang="sl-SI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Jože Dobovšek</a:t>
            </a:r>
          </a:p>
          <a:p>
            <a:pPr algn="r"/>
            <a:endParaRPr lang="sl-SI" sz="2800" b="1" dirty="0">
              <a:solidFill>
                <a:schemeClr val="accent5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3717032"/>
            <a:ext cx="1627787" cy="14446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89" name="Group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900957"/>
              </p:ext>
            </p:extLst>
          </p:nvPr>
        </p:nvGraphicFramePr>
        <p:xfrm>
          <a:off x="755576" y="980728"/>
          <a:ext cx="7632849" cy="469392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304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85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68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400" u="none" strike="noStrike" cap="none" normalizeH="0" baseline="0" dirty="0" smtClean="0">
                          <a:ln>
                            <a:solidFill>
                              <a:schemeClr val="bg2">
                                <a:lumMod val="50000"/>
                              </a:schemeClr>
                            </a:solidFill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Predmet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33527" marR="33527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400" u="none" strike="noStrike" cap="none" normalizeH="0" baseline="0" dirty="0" smtClean="0">
                          <a:ln>
                            <a:solidFill>
                              <a:schemeClr val="bg2">
                                <a:lumMod val="50000"/>
                              </a:schemeClr>
                            </a:solidFill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Naslov delovnega zvezka, založba, cena</a:t>
                      </a:r>
                      <a:endParaRPr kumimoji="0" lang="sl-SI" sz="1400" b="0" i="0" u="none" strike="noStrike" cap="none" normalizeH="0" baseline="0" dirty="0" smtClean="0">
                        <a:ln>
                          <a:solidFill>
                            <a:schemeClr val="bg2">
                              <a:lumMod val="50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33527" marR="33527" marT="0" marB="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02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SLOVENŠČINA</a:t>
                      </a:r>
                      <a:endParaRPr kumimoji="0" lang="sl-S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33527" marR="33527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SLOVENŠČINA V OBLAKU 9,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samostojni delovni zvezek v 4 delih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ROKUS  KLETT                 17,90 € </a:t>
                      </a:r>
                      <a:endParaRPr kumimoji="0" lang="sl-S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33527" marR="33527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57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TUJI JEZIK – ANGLEŠČINA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33527" marR="33527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Hutchinson</a:t>
                      </a:r>
                      <a:r>
                        <a:rPr kumimoji="0" lang="sl-SI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PROJECT 5, 4. izdaja,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delovni zvezek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OUP (MKT)                        </a:t>
                      </a:r>
                      <a:r>
                        <a:rPr kumimoji="0" lang="sl-SI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18,90 €</a:t>
                      </a:r>
                      <a:endParaRPr kumimoji="0" lang="sl-SI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33527" marR="33527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57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KEMIJA</a:t>
                      </a:r>
                      <a:endParaRPr kumimoji="0" lang="sl-S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33527" marR="33527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Smrdu</a:t>
                      </a:r>
                      <a:r>
                        <a:rPr kumimoji="0" lang="sl-SI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SVET KEMIJE 9. OD MOLEKULE DO MAKROMOLEKULE delovni zvezek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JUTRO                               </a:t>
                      </a:r>
                      <a:r>
                        <a:rPr kumimoji="0" lang="sl-SI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12,90 €</a:t>
                      </a:r>
                      <a:endParaRPr kumimoji="0" lang="sl-SI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33527" marR="33527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05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BIOLOGIJA</a:t>
                      </a:r>
                      <a:endParaRPr kumimoji="0" lang="sl-S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33527" marR="33527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BIOLOGIJA  9, interaktivni učni komplet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ROKUS KLETT                  14,90 €</a:t>
                      </a:r>
                      <a:endParaRPr kumimoji="0" lang="sl-SI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33527" marR="33527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05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IZBIRNI PREDMET – NEMŠČINA </a:t>
                      </a:r>
                      <a:endParaRPr kumimoji="0" lang="sl-SI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33527" marR="33527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Motta</a:t>
                      </a:r>
                      <a:r>
                        <a:rPr kumimoji="0" lang="sl-SI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sl-SI" sz="2000" u="none" strike="noStrike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MAGNET 3, </a:t>
                      </a:r>
                      <a:r>
                        <a:rPr lang="sl-SI" sz="20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delovni zvezek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ROKUS KLETT                  15,80 €</a:t>
                      </a:r>
                      <a:endParaRPr kumimoji="0" lang="sl-SI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33527" marR="33527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52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sl-S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SKUPAJ:                            </a:t>
                      </a:r>
                      <a:r>
                        <a:rPr kumimoji="0" lang="sl-SI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69,10 </a:t>
                      </a:r>
                      <a:r>
                        <a:rPr kumimoji="0" lang="sl-SI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 </a:t>
                      </a:r>
                      <a:r>
                        <a:rPr kumimoji="0" lang="sl-SI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0" lang="sl-SI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87,30 </a:t>
                      </a:r>
                      <a:r>
                        <a:rPr kumimoji="0" lang="sl-SI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€)</a:t>
                      </a:r>
                      <a:endParaRPr kumimoji="0" lang="sl-SI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33527" marR="33527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PoljeZBesedilom 4"/>
          <p:cNvSpPr txBox="1"/>
          <p:nvPr/>
        </p:nvSpPr>
        <p:spPr>
          <a:xfrm>
            <a:off x="2301870" y="426104"/>
            <a:ext cx="3748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2400" b="1" dirty="0" smtClean="0">
                <a:solidFill>
                  <a:srgbClr val="C00000"/>
                </a:solidFill>
                <a:latin typeface="Arial Rounded MT Bold" panose="020F0704030504030204" pitchFamily="34" charset="0"/>
              </a:rPr>
              <a:t>DEVETI RAZRED</a:t>
            </a:r>
            <a:endParaRPr lang="sl-SI" sz="2400" b="1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2335406" y="641037"/>
            <a:ext cx="3748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2800" b="1" dirty="0" smtClean="0">
                <a:solidFill>
                  <a:srgbClr val="C00000"/>
                </a:solidFill>
                <a:latin typeface="Arial Rounded MT Bold" panose="020F0704030504030204" pitchFamily="34" charset="0"/>
              </a:rPr>
              <a:t>PRVI RAZRED</a:t>
            </a:r>
            <a:endParaRPr lang="sl-SI" sz="2800" b="1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8745773"/>
              </p:ext>
            </p:extLst>
          </p:nvPr>
        </p:nvGraphicFramePr>
        <p:xfrm>
          <a:off x="1763688" y="1556792"/>
          <a:ext cx="5544616" cy="34158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65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8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316">
                <a:tc>
                  <a:txBody>
                    <a:bodyPr/>
                    <a:lstStyle/>
                    <a:p>
                      <a:r>
                        <a:rPr lang="sl-SI" dirty="0" smtClean="0">
                          <a:ln>
                            <a:solidFill>
                              <a:schemeClr val="bg2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Predmet</a:t>
                      </a:r>
                      <a:endParaRPr lang="sl-SI" dirty="0">
                        <a:ln>
                          <a:solidFill>
                            <a:schemeClr val="bg2">
                              <a:lumMod val="50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>
                          <a:ln>
                            <a:solidFill>
                              <a:schemeClr val="bg2">
                                <a:lumMod val="50000"/>
                              </a:schemeClr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Naslov, založba, cena</a:t>
                      </a:r>
                      <a:endParaRPr lang="sl-SI" dirty="0">
                        <a:ln>
                          <a:solidFill>
                            <a:schemeClr val="bg2">
                              <a:lumMod val="50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0060">
                <a:tc>
                  <a:txBody>
                    <a:bodyPr/>
                    <a:lstStyle/>
                    <a:p>
                      <a:r>
                        <a:rPr lang="sl-SI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SLOVENŠČINA,</a:t>
                      </a:r>
                    </a:p>
                    <a:p>
                      <a:r>
                        <a:rPr lang="sl-SI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MATEMATIKA</a:t>
                      </a:r>
                    </a:p>
                    <a:p>
                      <a:r>
                        <a:rPr lang="sl-SI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(Komplet A)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LILI IN BINE 1 (</a:t>
                      </a:r>
                      <a:r>
                        <a:rPr kumimoji="0" lang="sl-SI" sz="18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samostojna</a:t>
                      </a:r>
                      <a:r>
                        <a:rPr kumimoji="0" lang="sl-SI" sz="1800" kern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sl-SI" sz="18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delovna zvezka za matematiko</a:t>
                      </a:r>
                      <a:r>
                        <a:rPr kumimoji="0" lang="sl-SI" sz="1800" kern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slovenščino</a:t>
                      </a:r>
                      <a:r>
                        <a:rPr kumimoji="0" lang="sl-SI" sz="18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l-SI" sz="1800" kern="12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8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ROKUS KLETT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l-SI" sz="1800" u="none" strike="noStrike" cap="none" normalizeH="0" baseline="0" dirty="0" smtClean="0">
                        <a:ln>
                          <a:noFill/>
                        </a:ln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Sredstva MIZŠ   30,00 €</a:t>
                      </a:r>
                    </a:p>
                    <a:p>
                      <a:endParaRPr lang="sl-SI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93" name="Group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013766"/>
              </p:ext>
            </p:extLst>
          </p:nvPr>
        </p:nvGraphicFramePr>
        <p:xfrm>
          <a:off x="1331640" y="2060849"/>
          <a:ext cx="6624736" cy="2880319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2322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2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95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800" u="none" strike="noStrike" cap="none" normalizeH="0" baseline="0" dirty="0" smtClean="0">
                          <a:ln>
                            <a:solidFill>
                              <a:schemeClr val="bg2">
                                <a:lumMod val="50000"/>
                              </a:schemeClr>
                            </a:solidFill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Predmet</a:t>
                      </a:r>
                      <a:endParaRPr kumimoji="0" lang="sl-SI" sz="1800" b="0" i="0" u="none" strike="noStrike" cap="none" normalizeH="0" baseline="0" dirty="0" smtClean="0">
                        <a:ln>
                          <a:solidFill>
                            <a:schemeClr val="bg2">
                              <a:lumMod val="50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33382" marR="33382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800" u="none" strike="noStrike" cap="none" normalizeH="0" baseline="0" dirty="0" smtClean="0">
                          <a:ln>
                            <a:solidFill>
                              <a:schemeClr val="bg2">
                                <a:lumMod val="50000"/>
                              </a:schemeClr>
                            </a:solidFill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Naslov delovnega zvezka, založba, cena</a:t>
                      </a:r>
                      <a:endParaRPr kumimoji="0" lang="sl-SI" sz="1800" b="0" i="0" u="none" strike="noStrike" cap="none" normalizeH="0" baseline="0" dirty="0" smtClean="0">
                        <a:ln>
                          <a:solidFill>
                            <a:schemeClr val="bg2">
                              <a:lumMod val="50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33382" marR="33382" marT="0" marB="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38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SLOVENŠČINA, </a:t>
                      </a:r>
                      <a:r>
                        <a:rPr kumimoji="0" lang="sl-SI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MATEMATIKA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sl-SI" sz="18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(Komplet C)</a:t>
                      </a:r>
                      <a:endParaRPr kumimoji="0" lang="sl-S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33382" marR="33382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LILI IN BINE 2 (samostojna delovna zvezka za matematiko in slovenščino)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sz="1800" u="none" strike="noStrike" cap="none" normalizeH="0" baseline="0" dirty="0" smtClean="0">
                        <a:ln>
                          <a:noFill/>
                        </a:ln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ROKUS KLETT                 30,00 €                                 </a:t>
                      </a:r>
                      <a:endParaRPr kumimoji="0" lang="sl-SI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33382" marR="33382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17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SLOVENŠČINA</a:t>
                      </a:r>
                      <a:endParaRPr kumimoji="0" lang="sl-S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33382" marR="33382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itchFamily="34" charset="0"/>
                          <a:cs typeface="Arial" panose="020B0604020202020204" pitchFamily="34" charset="0"/>
                        </a:rPr>
                        <a:t>LILI IN BINE, delovni zvezek za opismenjevanje (2. del)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sz="1800" u="none" strike="noStrike" cap="none" normalizeH="0" baseline="0" dirty="0" smtClean="0">
                        <a:ln>
                          <a:noFill/>
                        </a:ln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ROKUS KLETT                   </a:t>
                      </a:r>
                      <a:r>
                        <a:rPr kumimoji="0" lang="sl-SI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7,00 </a:t>
                      </a:r>
                      <a:r>
                        <a:rPr kumimoji="0" lang="sl-SI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  </a:t>
                      </a:r>
                    </a:p>
                  </a:txBody>
                  <a:tcPr marL="33382" marR="33382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798383"/>
                  </a:ext>
                </a:extLst>
              </a:tr>
              <a:tr h="4114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itchFamily="34" charset="0"/>
                          <a:cs typeface="Arial" panose="020B0604020202020204" pitchFamily="34" charset="0"/>
                        </a:rPr>
                        <a:t>SKUPAJ</a:t>
                      </a:r>
                    </a:p>
                  </a:txBody>
                  <a:tcPr marL="33382" marR="33382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Sredstva MIZŠ                  </a:t>
                      </a:r>
                      <a:r>
                        <a:rPr kumimoji="0" lang="sl-SI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37,00 </a:t>
                      </a:r>
                      <a:r>
                        <a:rPr kumimoji="0" lang="sl-SI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33382" marR="33382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562472"/>
                  </a:ext>
                </a:extLst>
              </a:tr>
            </a:tbl>
          </a:graphicData>
        </a:graphic>
      </p:graphicFrame>
      <p:sp>
        <p:nvSpPr>
          <p:cNvPr id="6" name="PoljeZBesedilom 5"/>
          <p:cNvSpPr txBox="1"/>
          <p:nvPr/>
        </p:nvSpPr>
        <p:spPr>
          <a:xfrm>
            <a:off x="2353642" y="728662"/>
            <a:ext cx="3748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2800" b="1" dirty="0" smtClean="0">
                <a:solidFill>
                  <a:srgbClr val="C00000"/>
                </a:solidFill>
                <a:latin typeface="Arial Rounded MT Bold" panose="020F0704030504030204" pitchFamily="34" charset="0"/>
              </a:rPr>
              <a:t>DRUGI RAZRED</a:t>
            </a:r>
            <a:endParaRPr lang="sl-SI" sz="2800" b="1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19" name="Group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197441"/>
              </p:ext>
            </p:extLst>
          </p:nvPr>
        </p:nvGraphicFramePr>
        <p:xfrm>
          <a:off x="1403648" y="1475122"/>
          <a:ext cx="6912768" cy="387067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2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51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800" u="none" strike="noStrike" cap="none" normalizeH="0" baseline="0" dirty="0" smtClean="0">
                          <a:ln>
                            <a:solidFill>
                              <a:schemeClr val="bg2">
                                <a:lumMod val="50000"/>
                              </a:schemeClr>
                            </a:solidFill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Predmet</a:t>
                      </a:r>
                      <a:endParaRPr kumimoji="0" lang="sl-SI" sz="1800" b="0" i="0" u="none" strike="noStrike" cap="none" normalizeH="0" baseline="0" dirty="0" smtClean="0">
                        <a:ln>
                          <a:solidFill>
                            <a:schemeClr val="bg2">
                              <a:lumMod val="50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33382" marR="33382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800" u="none" strike="noStrike" cap="none" normalizeH="0" baseline="0" dirty="0" smtClean="0">
                          <a:ln>
                            <a:solidFill>
                              <a:schemeClr val="bg2">
                                <a:lumMod val="50000"/>
                              </a:schemeClr>
                            </a:solidFill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Naslov delovnega zvezka, založba, cena</a:t>
                      </a:r>
                      <a:endParaRPr kumimoji="0" lang="sl-SI" sz="1800" b="0" i="0" u="none" strike="noStrike" cap="none" normalizeH="0" baseline="0" dirty="0" smtClean="0">
                        <a:ln>
                          <a:solidFill>
                            <a:schemeClr val="bg2">
                              <a:lumMod val="50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33382" marR="33382" marT="0" marB="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92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SLOVENŠČINA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43287" marR="43287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NOVI PRIJATELJI, Slovenščina 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(samostojni delovni zvezek -  2 dela)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sz="1800" u="none" strike="noStrike" cap="none" normalizeH="0" baseline="0" dirty="0" smtClean="0">
                        <a:ln>
                          <a:noFill/>
                        </a:ln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ROKUS KLETT                 </a:t>
                      </a:r>
                      <a:r>
                        <a:rPr kumimoji="0" lang="sl-SI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</a:t>
                      </a:r>
                      <a:r>
                        <a:rPr kumimoji="0" lang="sl-SI" sz="18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 </a:t>
                      </a:r>
                      <a:r>
                        <a:rPr kumimoji="0" lang="sl-SI" sz="18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43287" marR="43287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017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MATEMATIKA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0" marR="0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NOVI PRIJATELJI, Matematika 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(samostojni delovni zvezek -  3 deli)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sz="1800" u="none" strike="noStrike" cap="none" normalizeH="0" baseline="0" dirty="0" smtClean="0">
                        <a:ln>
                          <a:noFill/>
                        </a:ln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ROKUS KLETT                 </a:t>
                      </a:r>
                      <a:r>
                        <a:rPr kumimoji="0" lang="sl-SI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</a:t>
                      </a:r>
                      <a:r>
                        <a:rPr kumimoji="0" lang="sl-SI" sz="18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 </a:t>
                      </a:r>
                      <a:r>
                        <a:rPr kumimoji="0" lang="sl-SI" sz="18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  <a:endParaRPr kumimoji="0" lang="sl-SI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43287" marR="43287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9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8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SKUPAJ:</a:t>
                      </a:r>
                      <a:endParaRPr kumimoji="0" lang="sl-S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itchFamily="34" charset="0"/>
                          <a:cs typeface="Arial" panose="020B0604020202020204" pitchFamily="34" charset="0"/>
                        </a:rPr>
                        <a:t>Sredstva MIZŠ                   </a:t>
                      </a:r>
                      <a:r>
                        <a:rPr kumimoji="0" lang="sl-SI" sz="18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32,80 </a:t>
                      </a:r>
                      <a:r>
                        <a:rPr kumimoji="0" lang="sl-SI" sz="18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  <a:endParaRPr kumimoji="0" lang="sl-S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43287" marR="43287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268339"/>
                  </a:ext>
                </a:extLst>
              </a:tr>
            </a:tbl>
          </a:graphicData>
        </a:graphic>
      </p:graphicFrame>
      <p:sp>
        <p:nvSpPr>
          <p:cNvPr id="1641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bIns="0" anchor="ctr">
            <a:spAutoFit/>
          </a:bodyPr>
          <a:lstStyle/>
          <a:p>
            <a:endParaRPr lang="sl-SI">
              <a:cs typeface="Arial" charset="0"/>
            </a:endParaRPr>
          </a:p>
        </p:txBody>
      </p:sp>
      <p:sp>
        <p:nvSpPr>
          <p:cNvPr id="6" name="PoljeZBesedilom 5"/>
          <p:cNvSpPr txBox="1"/>
          <p:nvPr/>
        </p:nvSpPr>
        <p:spPr>
          <a:xfrm>
            <a:off x="2335406" y="641037"/>
            <a:ext cx="3748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2800" b="1" dirty="0" smtClean="0">
                <a:solidFill>
                  <a:srgbClr val="C00000"/>
                </a:solidFill>
                <a:latin typeface="Arial Rounded MT Bold" panose="020F0704030504030204" pitchFamily="34" charset="0"/>
              </a:rPr>
              <a:t>TRETJI RAZRED</a:t>
            </a:r>
            <a:endParaRPr lang="sl-SI" sz="2800" b="1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77" name="Group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909070"/>
              </p:ext>
            </p:extLst>
          </p:nvPr>
        </p:nvGraphicFramePr>
        <p:xfrm>
          <a:off x="683568" y="1196752"/>
          <a:ext cx="7632845" cy="4392488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0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48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800" u="none" strike="noStrike" cap="none" normalizeH="0" baseline="0" dirty="0" smtClean="0">
                          <a:ln>
                            <a:solidFill>
                              <a:schemeClr val="bg2">
                                <a:lumMod val="50000"/>
                              </a:schemeClr>
                            </a:solidFill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Predmet</a:t>
                      </a:r>
                      <a:endParaRPr kumimoji="0" lang="sl-SI" sz="1800" b="0" i="0" u="none" strike="noStrike" cap="none" normalizeH="0" baseline="0" dirty="0" smtClean="0">
                        <a:ln>
                          <a:solidFill>
                            <a:schemeClr val="bg2">
                              <a:lumMod val="50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33382" marR="33382" marT="0" marB="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800" u="none" strike="noStrike" cap="none" normalizeH="0" baseline="0" dirty="0" smtClean="0">
                          <a:ln>
                            <a:solidFill>
                              <a:schemeClr val="bg2">
                                <a:lumMod val="50000"/>
                              </a:schemeClr>
                            </a:solidFill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Naslov delovnega zvezka, založba, cena</a:t>
                      </a:r>
                      <a:endParaRPr kumimoji="0" lang="sl-SI" sz="1800" b="0" i="0" u="none" strike="noStrike" cap="none" normalizeH="0" baseline="0" dirty="0" smtClean="0">
                        <a:ln>
                          <a:solidFill>
                            <a:schemeClr val="bg2">
                              <a:lumMod val="50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33382" marR="33382" marT="0" marB="0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87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SLOVENŠČINA</a:t>
                      </a:r>
                      <a:endParaRPr kumimoji="0" lang="sl-S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521" marR="27521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Jeretina: ZNANKA ALI UGANKA 4,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samostojni delovni zvezek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MODRIJAN                                     </a:t>
                      </a: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16,50 </a:t>
                      </a: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  <a:endParaRPr kumimoji="0" lang="sl-SI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7521" marR="27521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62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MATEMATIKA</a:t>
                      </a:r>
                      <a:endParaRPr kumimoji="0" lang="sl-S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7521" marR="27521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Učni komplet MATEMATIKA 4,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del. učbenik v treh delih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MODRIJAN </a:t>
                      </a: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</a:t>
                      </a: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24,50 </a:t>
                      </a: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  <a:endParaRPr kumimoji="0" lang="sl-SI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7521" marR="27521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8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TUJI JEZIK – ANGLEŠČINA</a:t>
                      </a:r>
                      <a:endParaRPr kumimoji="0" lang="sl-S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7521" marR="27521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sl-SI" sz="16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Puchta</a:t>
                      </a:r>
                      <a:r>
                        <a:rPr lang="sl-SI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 SUPER MINDS 1 (delovni zvezek</a:t>
                      </a:r>
                      <a:r>
                        <a:rPr lang="sl-SI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), izdaja 2018</a:t>
                      </a:r>
                      <a:endParaRPr lang="sl-SI" sz="1600" b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rtl="0"/>
                      <a:r>
                        <a:rPr lang="sl-SI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ROKUS</a:t>
                      </a:r>
                      <a:r>
                        <a:rPr lang="sl-SI" sz="16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KLETT                               </a:t>
                      </a: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15,80 </a:t>
                      </a: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  <a:endParaRPr kumimoji="0" lang="sl-SI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7521" marR="27521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6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NARAVOSLOVJE IN TEHNIKA</a:t>
                      </a:r>
                      <a:endParaRPr kumimoji="0" lang="sl-S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7521" marR="27521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sl-SI" sz="16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Florjančič:</a:t>
                      </a:r>
                      <a:r>
                        <a:rPr lang="sl-SI" sz="1600" kern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sl-SI" sz="16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NARAVOSLOVJE IN TEHNIKA 4: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sl-SI" sz="16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(škatla z gradivom),</a:t>
                      </a:r>
                      <a:r>
                        <a:rPr lang="sl-SI" sz="1600" kern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prenovljeno                                                IZOTECH                                        </a:t>
                      </a: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17,00 </a:t>
                      </a: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                                                                                   </a:t>
                      </a:r>
                      <a:endParaRPr kumimoji="0" lang="sl-S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7521" marR="27521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62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IZBIRNI PREDMET – NEMŠČINA </a:t>
                      </a:r>
                      <a:endParaRPr kumimoji="0" lang="sl-SI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l-SI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de-DE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</a:t>
                      </a:r>
                      <a:r>
                        <a:rPr lang="sl-SI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AUL, LISA</a:t>
                      </a:r>
                      <a:r>
                        <a:rPr lang="sl-SI" sz="16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&amp; C</a:t>
                      </a:r>
                      <a:r>
                        <a:rPr lang="sl-SI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</a:t>
                      </a:r>
                      <a:r>
                        <a:rPr lang="de-DE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r>
                        <a:rPr lang="sl-SI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</a:t>
                      </a:r>
                      <a:r>
                        <a:rPr lang="sl-SI" sz="16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Deutsch für Kinder</a:t>
                      </a:r>
                      <a:endParaRPr lang="de-DE" sz="1600" b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rtl="0"/>
                      <a:r>
                        <a:rPr lang="de-DE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Arbeitsbuch </a:t>
                      </a:r>
                      <a:r>
                        <a:rPr lang="en-SI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sl-SI" sz="16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delovni zvezek           </a:t>
                      </a:r>
                      <a:r>
                        <a:rPr lang="sl-SI" sz="16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10,30 </a:t>
                      </a: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 </a:t>
                      </a:r>
                      <a:r>
                        <a:rPr lang="sl-SI" sz="16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de-DE" sz="1600" b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222" marR="28222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692127"/>
                  </a:ext>
                </a:extLst>
              </a:tr>
              <a:tr h="3276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sl-SI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SKUPAJ:                               </a:t>
                      </a:r>
                      <a:r>
                        <a:rPr kumimoji="0" lang="sl-SI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73,80 </a:t>
                      </a:r>
                      <a:r>
                        <a:rPr kumimoji="0" lang="en-SI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  <a:r>
                        <a:rPr kumimoji="0" lang="sl-SI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sl-SI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(84,10 </a:t>
                      </a:r>
                      <a:r>
                        <a:rPr kumimoji="0" lang="sl-SI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€) </a:t>
                      </a:r>
                      <a:endParaRPr kumimoji="0" lang="sl-SI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7521" marR="27521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PoljeZBesedilom 4"/>
          <p:cNvSpPr txBox="1"/>
          <p:nvPr/>
        </p:nvSpPr>
        <p:spPr>
          <a:xfrm>
            <a:off x="2335406" y="641037"/>
            <a:ext cx="3748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2400" b="1" dirty="0" smtClean="0">
                <a:solidFill>
                  <a:srgbClr val="C00000"/>
                </a:solidFill>
                <a:latin typeface="Arial Rounded MT Bold" panose="020F0704030504030204" pitchFamily="34" charset="0"/>
              </a:rPr>
              <a:t>ČETRTI RAZRED</a:t>
            </a:r>
            <a:endParaRPr lang="sl-SI" sz="2400" b="1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508" name="Group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816663"/>
              </p:ext>
            </p:extLst>
          </p:nvPr>
        </p:nvGraphicFramePr>
        <p:xfrm>
          <a:off x="755576" y="1126293"/>
          <a:ext cx="7416824" cy="4004628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85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4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800" u="none" strike="noStrike" cap="none" normalizeH="0" baseline="0" dirty="0" smtClean="0">
                          <a:ln>
                            <a:solidFill>
                              <a:schemeClr val="bg2">
                                <a:lumMod val="50000"/>
                              </a:schemeClr>
                            </a:solidFill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Predmet</a:t>
                      </a:r>
                      <a:endParaRPr kumimoji="0" lang="sl-SI" sz="1800" b="0" i="0" u="none" strike="noStrike" cap="none" normalizeH="0" baseline="0" dirty="0" smtClean="0">
                        <a:ln>
                          <a:solidFill>
                            <a:schemeClr val="bg2">
                              <a:lumMod val="50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33382" marR="33382" marT="0" marB="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800" u="none" strike="noStrike" cap="none" normalizeH="0" baseline="0" dirty="0" smtClean="0">
                          <a:ln>
                            <a:solidFill>
                              <a:schemeClr val="bg2">
                                <a:lumMod val="50000"/>
                              </a:schemeClr>
                            </a:solidFill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Naslov delovnega zvezka, založba, cena</a:t>
                      </a:r>
                      <a:endParaRPr kumimoji="0" lang="sl-SI" sz="1800" b="0" i="0" u="none" strike="noStrike" cap="none" normalizeH="0" baseline="0" dirty="0" smtClean="0">
                        <a:ln>
                          <a:solidFill>
                            <a:schemeClr val="bg2">
                              <a:lumMod val="50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33382" marR="33382" marT="0" marB="0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2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SLOVENŠČINA</a:t>
                      </a:r>
                      <a:endParaRPr kumimoji="0" lang="sl-S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5622" marR="25622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Barle: ZNANKA ALI UGANKA 5,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samostojni delovni zvezek (2 dela)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MODRIJAN                                        17,80 €</a:t>
                      </a:r>
                      <a:endParaRPr kumimoji="0" lang="sl-SI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5622" marR="25622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NARAVOSLOVJE IN TEHNIKA</a:t>
                      </a:r>
                      <a:endParaRPr kumimoji="0" lang="sl-S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5622" marR="25622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sz="16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Gradivo: NARAVOSLOVJE IN TEHNIKA 5 </a:t>
                      </a:r>
                    </a:p>
                    <a:p>
                      <a:r>
                        <a:rPr lang="sl-SI" sz="16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(škatla</a:t>
                      </a:r>
                      <a:r>
                        <a:rPr lang="sl-SI" sz="1600" kern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 gradivom)</a:t>
                      </a:r>
                      <a:endParaRPr lang="sl-SI" sz="1600" kern="12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IZOTECH                                           13,00 €</a:t>
                      </a:r>
                      <a:endParaRPr kumimoji="0" lang="sl-S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5622" marR="25622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TUJI JEZIK – ANGLEŠČINA    </a:t>
                      </a:r>
                      <a:endParaRPr kumimoji="0" lang="sl-S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5622" marR="25622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Puchta</a:t>
                      </a: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SUPER MINDS 2, (delovni zvezek)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ROKUS KLETT                                 15</a:t>
                      </a: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,80 €</a:t>
                      </a:r>
                      <a:endParaRPr kumimoji="0" lang="sl-SI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5622" marR="25622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MATEMATIKA</a:t>
                      </a:r>
                      <a:endParaRPr kumimoji="0" lang="sl-S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5622" marR="25622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 Cotič: SVET MATEMATIČNIH ČUDES 5, komplet dveh delovnih zvezkov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DZS                                                   18,20 €</a:t>
                      </a:r>
                      <a:endParaRPr kumimoji="0" lang="sl-S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5622" marR="25622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IZBIRNI PREDMET – NEMŠČINA </a:t>
                      </a:r>
                      <a:endParaRPr kumimoji="0" lang="sl-SI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de-DE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</a:t>
                      </a:r>
                      <a:r>
                        <a:rPr lang="sl-SI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AUL, LISA</a:t>
                      </a:r>
                      <a:r>
                        <a:rPr lang="sl-SI" sz="16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&amp; C</a:t>
                      </a:r>
                      <a:r>
                        <a:rPr lang="sl-SI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</a:t>
                      </a:r>
                      <a:r>
                        <a:rPr lang="de-DE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r>
                        <a:rPr lang="sl-SI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</a:t>
                      </a:r>
                      <a:r>
                        <a:rPr lang="sl-SI" sz="16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Deutsch für Kinder</a:t>
                      </a:r>
                      <a:endParaRPr lang="de-DE" sz="1600" b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rtl="0"/>
                      <a:r>
                        <a:rPr lang="de-DE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Arbeitsbuch </a:t>
                      </a:r>
                      <a:r>
                        <a:rPr lang="en-SI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sl-SI" sz="16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delovni zvezek              9,80 </a:t>
                      </a: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 </a:t>
                      </a:r>
                      <a:r>
                        <a:rPr lang="sl-SI" sz="16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de-DE" sz="1600" b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222" marR="28222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044970"/>
                  </a:ext>
                </a:extLst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sl-S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SKUPAJ:                               </a:t>
                      </a:r>
                      <a:r>
                        <a:rPr kumimoji="0" lang="sl-SI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71,40 </a:t>
                      </a:r>
                      <a:r>
                        <a:rPr kumimoji="0" lang="sl-SI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 </a:t>
                      </a:r>
                      <a:r>
                        <a:rPr kumimoji="0" lang="sl-SI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(81,70</a:t>
                      </a:r>
                      <a:r>
                        <a:rPr kumimoji="0" lang="sl-SI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0" lang="sl-SI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5622" marR="25622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PoljeZBesedilom 4"/>
          <p:cNvSpPr txBox="1"/>
          <p:nvPr/>
        </p:nvSpPr>
        <p:spPr>
          <a:xfrm>
            <a:off x="2335406" y="641037"/>
            <a:ext cx="3748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2400" b="1" dirty="0" smtClean="0">
                <a:solidFill>
                  <a:srgbClr val="C00000"/>
                </a:solidFill>
                <a:latin typeface="Arial Rounded MT Bold" panose="020F0704030504030204" pitchFamily="34" charset="0"/>
              </a:rPr>
              <a:t>PETI RAZRED</a:t>
            </a:r>
            <a:endParaRPr lang="sl-SI" sz="2400" b="1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21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186903"/>
              </p:ext>
            </p:extLst>
          </p:nvPr>
        </p:nvGraphicFramePr>
        <p:xfrm>
          <a:off x="899592" y="1340769"/>
          <a:ext cx="7128793" cy="4478996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125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56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800" u="none" strike="noStrike" cap="none" normalizeH="0" baseline="0" dirty="0" smtClean="0">
                          <a:ln>
                            <a:solidFill>
                              <a:schemeClr val="bg2">
                                <a:lumMod val="50000"/>
                              </a:schemeClr>
                            </a:solidFill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Predmet</a:t>
                      </a:r>
                      <a:endParaRPr kumimoji="0" lang="sl-SI" sz="1800" b="0" i="0" u="none" strike="noStrike" cap="none" normalizeH="0" baseline="0" dirty="0" smtClean="0">
                        <a:ln>
                          <a:solidFill>
                            <a:schemeClr val="bg2">
                              <a:lumMod val="50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33382" marR="33382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800" u="none" strike="noStrike" cap="none" normalizeH="0" baseline="0" dirty="0" smtClean="0">
                          <a:ln>
                            <a:solidFill>
                              <a:schemeClr val="bg2">
                                <a:lumMod val="50000"/>
                              </a:schemeClr>
                            </a:solidFill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Naslov delovnega zvezka, založba, cena</a:t>
                      </a:r>
                      <a:endParaRPr kumimoji="0" lang="sl-SI" sz="1800" b="0" i="0" u="none" strike="noStrike" cap="none" normalizeH="0" baseline="0" dirty="0" smtClean="0">
                        <a:ln>
                          <a:solidFill>
                            <a:schemeClr val="bg2">
                              <a:lumMod val="50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33382" marR="33382" marT="0" marB="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78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SLOVENŠČINA</a:t>
                      </a:r>
                      <a:endParaRPr kumimoji="0" lang="sl-S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8222" marR="28222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SLOVENŠČINA V OBLAKU 6,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samostojni delovni zvezek v 4 delih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ROKUS KLETT                                </a:t>
                      </a: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18,80 </a:t>
                      </a: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 </a:t>
                      </a:r>
                      <a:endParaRPr kumimoji="0" lang="sl-SI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8222" marR="28222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71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TUJI JEZIK – ANGLEŠČINA </a:t>
                      </a:r>
                      <a:endParaRPr kumimoji="0" lang="sl-S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8222" marR="28222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Hutchinson</a:t>
                      </a: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PROJECT 2, 4. izdaja,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delovni zvezek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OUP (MKT)                                      </a:t>
                      </a: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19,90 </a:t>
                      </a: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  <a:endParaRPr kumimoji="0" lang="sl-SI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8222" marR="28222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78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MATEMATIKA</a:t>
                      </a:r>
                      <a:endParaRPr kumimoji="0" lang="sl-S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SKRIVNOSTI ŠTEVIL IN OBLIK 6,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samostojni delovni zvezek v 4 delih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ROKUS KLETT                                </a:t>
                      </a: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20,00 </a:t>
                      </a: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  <a:endParaRPr kumimoji="0" lang="sl-S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8222" marR="28222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78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TEHNIKA IN TEHNOLOGIJA</a:t>
                      </a:r>
                      <a:endParaRPr kumimoji="0" lang="sl-S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6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TEHNIKA IN TEHNOLOGIJA 6, delovni zvezek z delovnim gradivom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IZOTECH                           </a:t>
                      </a:r>
                      <a:r>
                        <a:rPr kumimoji="0" lang="sl-SI" sz="1600" kern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</a:t>
                      </a:r>
                      <a:r>
                        <a:rPr kumimoji="0" lang="sl-SI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r>
                        <a:rPr kumimoji="0" lang="sl-SI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,00 </a:t>
                      </a:r>
                      <a:r>
                        <a:rPr kumimoji="0" lang="sl-SI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  <a:endParaRPr kumimoji="0" lang="sl-S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8222" marR="28222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78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IZBIRNI PREDMET – NEMŠČINA </a:t>
                      </a:r>
                      <a:endParaRPr kumimoji="0" lang="sl-SI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de-DE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</a:t>
                      </a:r>
                      <a:r>
                        <a:rPr lang="sl-SI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AUL, LISA</a:t>
                      </a:r>
                      <a:r>
                        <a:rPr lang="sl-SI" sz="16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&amp; C</a:t>
                      </a:r>
                      <a:r>
                        <a:rPr lang="sl-SI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</a:t>
                      </a:r>
                      <a:r>
                        <a:rPr lang="de-DE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r>
                        <a:rPr lang="sl-SI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</a:t>
                      </a:r>
                      <a:r>
                        <a:rPr lang="sl-SI" sz="16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Deutsch für Kinder</a:t>
                      </a:r>
                      <a:endParaRPr lang="de-DE" sz="1600" b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rtl="0"/>
                      <a:r>
                        <a:rPr lang="de-DE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Arbeitsbuch </a:t>
                      </a:r>
                      <a:r>
                        <a:rPr lang="en-SI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sl-SI" sz="16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delovni zvezek           </a:t>
                      </a:r>
                      <a:r>
                        <a:rPr lang="sl-SI" sz="16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10,30 </a:t>
                      </a: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 </a:t>
                      </a:r>
                      <a:r>
                        <a:rPr lang="sl-SI" sz="16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de-DE" sz="1600" b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222" marR="28222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389316"/>
                  </a:ext>
                </a:extLst>
              </a:tr>
              <a:tr h="2559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SKUPAJ:                                         </a:t>
                      </a:r>
                      <a:r>
                        <a:rPr kumimoji="0" lang="sl-SI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80,70€ (91,00 </a:t>
                      </a:r>
                      <a:r>
                        <a:rPr kumimoji="0" lang="en-SI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  <a:r>
                        <a:rPr kumimoji="0" lang="sl-SI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0" lang="sl-SI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8222" marR="28222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PoljeZBesedilom 4"/>
          <p:cNvSpPr txBox="1"/>
          <p:nvPr/>
        </p:nvSpPr>
        <p:spPr>
          <a:xfrm>
            <a:off x="2335406" y="641037"/>
            <a:ext cx="3748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2400" b="1" dirty="0" smtClean="0">
                <a:solidFill>
                  <a:srgbClr val="C00000"/>
                </a:solidFill>
                <a:latin typeface="Arial Rounded MT Bold" panose="020F0704030504030204" pitchFamily="34" charset="0"/>
              </a:rPr>
              <a:t>ŠESTI RAZRED</a:t>
            </a:r>
            <a:endParaRPr lang="sl-SI" sz="2400" b="1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53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114493"/>
              </p:ext>
            </p:extLst>
          </p:nvPr>
        </p:nvGraphicFramePr>
        <p:xfrm>
          <a:off x="755576" y="908720"/>
          <a:ext cx="7344816" cy="5372103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436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082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61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400" u="none" strike="noStrike" cap="none" normalizeH="0" baseline="0" dirty="0" smtClean="0">
                          <a:ln>
                            <a:solidFill>
                              <a:schemeClr val="bg2">
                                <a:lumMod val="50000"/>
                              </a:schemeClr>
                            </a:solidFill>
                          </a:ln>
                          <a:effectLst/>
                        </a:rPr>
                        <a:t>Predmet</a:t>
                      </a:r>
                      <a:endParaRPr kumimoji="0" lang="sl-S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5937" marR="25937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400" u="none" strike="noStrike" cap="none" normalizeH="0" baseline="0" dirty="0" smtClean="0">
                          <a:ln>
                            <a:solidFill>
                              <a:schemeClr val="bg2">
                                <a:lumMod val="50000"/>
                              </a:schemeClr>
                            </a:solidFill>
                          </a:ln>
                          <a:effectLst/>
                        </a:rPr>
                        <a:t>Naslov delovnega zvezka, založba, cena</a:t>
                      </a:r>
                      <a:endParaRPr kumimoji="0" lang="sl-S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5937" marR="25937" marT="0" marB="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66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SLOVENŠČINA</a:t>
                      </a:r>
                      <a:endParaRPr kumimoji="0" lang="sl-S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5937" marR="25937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SLOVENŠČINA V OBLAKU 7,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samostojni delovni zvezek v 4 delih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ROKUS KLETT                                </a:t>
                      </a: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18,80 </a:t>
                      </a: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  <a:endParaRPr kumimoji="0" lang="sl-SI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5937" marR="25937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6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TUJI JEZIK – ANGLEŠČINA </a:t>
                      </a:r>
                      <a:endParaRPr kumimoji="0" lang="sl-S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5937" marR="25937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sl-SI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Hutchinson</a:t>
                      </a: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kumimoji="0" lang="sl-SI" sz="16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3, 4. izdaja, </a:t>
                      </a:r>
                    </a:p>
                    <a:p>
                      <a:r>
                        <a:rPr kumimoji="0" lang="sl-SI" sz="16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delovni zvezek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OUP (MKT)                                      </a:t>
                      </a: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19,90 </a:t>
                      </a: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  <a:endParaRPr kumimoji="0" lang="sl-SI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5937" marR="25937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777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DRŽAVLJANSKA IN DOMOVINSKA KULTURA TER ETIKA</a:t>
                      </a:r>
                      <a:endParaRPr kumimoji="0" lang="sl-S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5937" marR="25937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Justin idr.: DRŽAVLJANSKA  IN DOM.  KULTURA TER ETIKA 7, del. zvezek </a:t>
                      </a:r>
                      <a:r>
                        <a:rPr kumimoji="0" lang="sl-SI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6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DOMOVINSKA IN DRŽAVLJANSKA KULTURA IN ETIKA 7, delovni zvezek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i2                                                      10,92 €</a:t>
                      </a:r>
                      <a:endParaRPr kumimoji="0" lang="sl-SI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5937" marR="25937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66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MATEMATIKA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5937" marR="25937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SKRIVNOSTI ŠTEVIL IN OBLIK 7, samostojni delovni zvezek v 5 delih                </a:t>
                      </a: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</a:t>
                      </a: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ROKUS KLETT                    </a:t>
                      </a: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20,00 </a:t>
                      </a:r>
                      <a:r>
                        <a:rPr kumimoji="0" lang="sl-SI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  <a:endParaRPr kumimoji="0" lang="sl-SI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5937" marR="25937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10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NEMŠČINA – IZBIRNI PREDMET</a:t>
                      </a:r>
                      <a:endParaRPr kumimoji="0" lang="sl-SI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5937" marR="25937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u="none" strike="noStrike" kern="1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Motta</a:t>
                      </a:r>
                      <a:r>
                        <a:rPr lang="sl-SI" sz="1600" u="none" strike="noStrike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sl-SI" sz="1600" u="none" strike="noStrike" kern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sl-SI" sz="1600" u="none" strike="noStrike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MAGNET</a:t>
                      </a:r>
                      <a:r>
                        <a:rPr lang="sl-SI" sz="1600" u="none" strike="noStrike" kern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1, </a:t>
                      </a:r>
                      <a:r>
                        <a:rPr lang="sl-SI" sz="16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delovni zvezek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ROKUS KLETT                                 </a:t>
                      </a: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18,20 </a:t>
                      </a:r>
                      <a:r>
                        <a:rPr kumimoji="0" lang="sl-SI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25937" marR="25937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12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TEHNIKA IN TEHNOLOGIJA</a:t>
                      </a:r>
                      <a:endParaRPr kumimoji="0" lang="sl-S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5937" marR="25937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TEHNIKA IN TEHNOLOGIJA 7, delovni zvezek z delovnim gradivom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IZOTECH                                          </a:t>
                      </a:r>
                      <a:r>
                        <a:rPr kumimoji="0" lang="sl-SI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22,00 </a:t>
                      </a:r>
                      <a:r>
                        <a:rPr kumimoji="0" lang="sl-SI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  <a:endParaRPr kumimoji="0" lang="sl-S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5937" marR="25937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474473"/>
                  </a:ext>
                </a:extLst>
              </a:tr>
              <a:tr h="5257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sl-S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SKUPAJ:                                        </a:t>
                      </a:r>
                      <a:r>
                        <a:rPr kumimoji="0" lang="sl-SI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91,62</a:t>
                      </a:r>
                      <a:r>
                        <a:rPr kumimoji="0" lang="sl-SI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 (109,82€)</a:t>
                      </a:r>
                      <a:endParaRPr kumimoji="0" lang="sl-SI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937" marR="25937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PoljeZBesedilom 4"/>
          <p:cNvSpPr txBox="1"/>
          <p:nvPr/>
        </p:nvSpPr>
        <p:spPr>
          <a:xfrm>
            <a:off x="2411760" y="458179"/>
            <a:ext cx="3748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2400" b="1" dirty="0" smtClean="0">
                <a:solidFill>
                  <a:srgbClr val="C00000"/>
                </a:solidFill>
                <a:latin typeface="Arial Rounded MT Bold" panose="020F0704030504030204" pitchFamily="34" charset="0"/>
              </a:rPr>
              <a:t>SEDMI RAZRED</a:t>
            </a:r>
            <a:endParaRPr lang="sl-SI" sz="2400" b="1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89" name="Group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569581"/>
              </p:ext>
            </p:extLst>
          </p:nvPr>
        </p:nvGraphicFramePr>
        <p:xfrm>
          <a:off x="755576" y="892194"/>
          <a:ext cx="7704856" cy="4738053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376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85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400" u="none" strike="noStrike" cap="none" normalizeH="0" baseline="0" dirty="0" smtClean="0">
                          <a:ln>
                            <a:solidFill>
                              <a:schemeClr val="bg2">
                                <a:lumMod val="50000"/>
                              </a:schemeClr>
                            </a:solidFill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Predmet</a:t>
                      </a:r>
                      <a:endParaRPr kumimoji="0" lang="sl-SI" sz="1400" b="0" i="0" u="none" strike="noStrike" cap="none" normalizeH="0" baseline="0" dirty="0" smtClean="0">
                        <a:ln>
                          <a:solidFill>
                            <a:schemeClr val="bg2">
                              <a:lumMod val="50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2601" marR="22601" marT="0" marB="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400" u="none" strike="noStrike" cap="none" normalizeH="0" baseline="0" dirty="0" smtClean="0">
                          <a:ln>
                            <a:solidFill>
                              <a:schemeClr val="bg2">
                                <a:lumMod val="50000"/>
                              </a:schemeClr>
                            </a:solidFill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Naslov delovnega zvezka, založba, cena</a:t>
                      </a:r>
                      <a:endParaRPr kumimoji="0" lang="sl-SI" sz="1400" b="0" i="0" u="none" strike="noStrike" cap="none" normalizeH="0" baseline="0" dirty="0" smtClean="0">
                        <a:ln>
                          <a:solidFill>
                            <a:schemeClr val="bg2">
                              <a:lumMod val="50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2601" marR="22601" marT="0" marB="0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SLOVENŠČINA</a:t>
                      </a:r>
                      <a:endParaRPr kumimoji="0" lang="sl-S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2601" marR="22601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SLOVENŠČINA V OBLAKU 8,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samostojni delovni zvezek v 4 delih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ROKUS  KLETT                                          </a:t>
                      </a:r>
                      <a:r>
                        <a:rPr kumimoji="0" lang="sl-SI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18,80 </a:t>
                      </a:r>
                      <a:r>
                        <a:rPr kumimoji="0" lang="sl-SI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  <a:endParaRPr kumimoji="0" lang="sl-S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2601" marR="22601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itchFamily="34" charset="0"/>
                          <a:cs typeface="Arial" panose="020B0604020202020204" pitchFamily="34" charset="0"/>
                        </a:rPr>
                        <a:t>MATEMATIKA</a:t>
                      </a:r>
                    </a:p>
                  </a:txBody>
                  <a:tcPr marL="22601" marR="22601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SKRIVNOSTI ŠTEVIL IN OBLIK 8,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samostojni delovni zvezek v 5 delih         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ROKUS KLETT                                           </a:t>
                      </a:r>
                      <a:r>
                        <a:rPr kumimoji="0" lang="sl-SI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22,50 </a:t>
                      </a:r>
                      <a:r>
                        <a:rPr kumimoji="0" lang="sl-SI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  <a:endParaRPr kumimoji="0" 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2601" marR="22601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476936"/>
                  </a:ext>
                </a:extLst>
              </a:tr>
              <a:tr h="563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TUJI JEZIK – ANGLEŠČINA </a:t>
                      </a:r>
                      <a:endParaRPr kumimoji="0" lang="sl-S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2601" marR="22601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Hutchinson</a:t>
                      </a:r>
                      <a:r>
                        <a:rPr kumimoji="0" lang="sl-SI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PROJECT 4, 4. izdaja, delovni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OUP (MKT)                                                 </a:t>
                      </a:r>
                      <a:r>
                        <a:rPr kumimoji="0" lang="sl-SI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19,90 </a:t>
                      </a:r>
                      <a:r>
                        <a:rPr kumimoji="0" lang="sl-SI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  <a:endParaRPr kumimoji="0" 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2601" marR="22601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DRŽAVLJANSKA IN DOM. KULTURA TER ETIKA</a:t>
                      </a:r>
                      <a:endParaRPr kumimoji="0" lang="sl-SI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2601" marR="22601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Justin idr.: DRŽAVLJANSKA IN DOM. KULTURA TER ETIKA 8, delovni zvezek </a:t>
                      </a:r>
                      <a:r>
                        <a:rPr kumimoji="0" lang="sl-SI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4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DOMOVINSKA IN DRŽAVLJANSKA KULTURA IN ETIKA 8, delovni zvezek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i2                                                                  10,92 €</a:t>
                      </a:r>
                      <a:endParaRPr kumimoji="0" 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2601" marR="22601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KEMIJA</a:t>
                      </a:r>
                      <a:endParaRPr kumimoji="0" lang="sl-S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2601" marR="22601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Smrdu</a:t>
                      </a:r>
                      <a:r>
                        <a:rPr kumimoji="0" lang="sl-SI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SVET KEMIJE 8. OD ATOMA DO MOLEKULE, delovni zvezek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JUTRO                                                         </a:t>
                      </a:r>
                      <a:r>
                        <a:rPr kumimoji="0" lang="sl-SI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13,50 </a:t>
                      </a:r>
                      <a:r>
                        <a:rPr kumimoji="0" lang="sl-SI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  <a:endParaRPr kumimoji="0" 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2601" marR="22601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BIOLOGIJA</a:t>
                      </a:r>
                      <a:endParaRPr kumimoji="0" lang="sl-S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2601" marR="22601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BIOLOGIJA 8, interaktivni učni komplet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ROKUS KLETT                                            </a:t>
                      </a:r>
                      <a:r>
                        <a:rPr kumimoji="0" lang="sl-SI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16,90 </a:t>
                      </a:r>
                      <a:r>
                        <a:rPr kumimoji="0" lang="sl-SI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                                                                     </a:t>
                      </a:r>
                      <a:endParaRPr kumimoji="0" 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2601" marR="22601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IZBIRNI PREDMET – NEMŠČINA </a:t>
                      </a:r>
                      <a:endParaRPr kumimoji="0" lang="sl-SI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2601" marR="22601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400" u="none" strike="noStrike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MAGNET 2, </a:t>
                      </a:r>
                      <a:r>
                        <a:rPr lang="sl-SI" sz="14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delovni zvezek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4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ROKUS KLETT</a:t>
                      </a:r>
                      <a:r>
                        <a:rPr lang="sl-SI" sz="1400" kern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   </a:t>
                      </a:r>
                      <a:r>
                        <a:rPr lang="sl-SI" sz="1400" kern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18,20 </a:t>
                      </a:r>
                      <a:r>
                        <a:rPr lang="sl-SI" sz="1400" kern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  <a:endParaRPr kumimoji="0" lang="sl-SI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</a:txBody>
                  <a:tcPr marL="22601" marR="22601" marT="0" marB="0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105050"/>
              </p:ext>
            </p:extLst>
          </p:nvPr>
        </p:nvGraphicFramePr>
        <p:xfrm>
          <a:off x="755576" y="5805264"/>
          <a:ext cx="7704856" cy="432048"/>
        </p:xfrm>
        <a:graphic>
          <a:graphicData uri="http://schemas.openxmlformats.org/drawingml/2006/table">
            <a:tbl>
              <a:tblPr/>
              <a:tblGrid>
                <a:gridCol w="7704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SKUPAJ:</a:t>
                      </a:r>
                      <a:r>
                        <a:rPr lang="sl-SI" sz="16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   </a:t>
                      </a:r>
                      <a:r>
                        <a:rPr lang="sl-SI" sz="16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</a:t>
                      </a:r>
                      <a:r>
                        <a:rPr lang="sl-SI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,52 </a:t>
                      </a:r>
                      <a:r>
                        <a:rPr lang="sl-SI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 </a:t>
                      </a:r>
                      <a:r>
                        <a:rPr lang="sl-SI" sz="16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sl-SI" sz="16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120,72 </a:t>
                      </a:r>
                      <a:r>
                        <a:rPr lang="sl-SI" sz="16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€) </a:t>
                      </a:r>
                      <a:endParaRPr lang="sl-SI" sz="1600" b="1" i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PoljeZBesedilom 5"/>
          <p:cNvSpPr txBox="1"/>
          <p:nvPr/>
        </p:nvSpPr>
        <p:spPr>
          <a:xfrm>
            <a:off x="2311735" y="430529"/>
            <a:ext cx="3748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2400" b="1" dirty="0" smtClean="0">
                <a:solidFill>
                  <a:srgbClr val="C00000"/>
                </a:solidFill>
                <a:latin typeface="Arial Rounded MT Bold" panose="020F0704030504030204" pitchFamily="34" charset="0"/>
              </a:rPr>
              <a:t>OSMI RAZRED</a:t>
            </a:r>
            <a:endParaRPr lang="sl-SI" sz="2400" b="1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aravno">
  <a:themeElements>
    <a:clrScheme name="Naravno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Naravno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aravno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3038</TotalTime>
  <Words>870</Words>
  <Application>Microsoft Office PowerPoint</Application>
  <PresentationFormat>Diaprojekcija na zaslonu (4:3)</PresentationFormat>
  <Paragraphs>191</Paragraphs>
  <Slides>10</Slides>
  <Notes>1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Arial Rounded MT Bold</vt:lpstr>
      <vt:lpstr>Calibri</vt:lpstr>
      <vt:lpstr>Garamond</vt:lpstr>
      <vt:lpstr>Naravno</vt:lpstr>
      <vt:lpstr>DELOVNI ZVEZKI                  1. – 9. razred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Irena</dc:creator>
  <cp:lastModifiedBy>JozheKNJ</cp:lastModifiedBy>
  <cp:revision>261</cp:revision>
  <cp:lastPrinted>2018-05-23T10:23:36Z</cp:lastPrinted>
  <dcterms:created xsi:type="dcterms:W3CDTF">2011-05-17T16:18:23Z</dcterms:created>
  <dcterms:modified xsi:type="dcterms:W3CDTF">2022-05-19T12:51:39Z</dcterms:modified>
</cp:coreProperties>
</file>