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2" r:id="rId1"/>
  </p:sldMasterIdLst>
  <p:notesMasterIdLst>
    <p:notesMasterId r:id="rId12"/>
  </p:notesMasterIdLst>
  <p:handoutMasterIdLst>
    <p:handoutMasterId r:id="rId13"/>
  </p:handout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761163" cy="9931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rednji slog 2 – poudarek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75DCB02-9BB8-47FD-8907-85C794F793BA}" styleName="Tematski slog 1 – poudarek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BC89EF96-8CEA-46FF-86C4-4CE0E7609802}" styleName="Svetel slog 3 – poudarek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6A1574-9BC4-4E96-8954-7744F269DB37}" type="datetimeFigureOut">
              <a:rPr lang="sl-SI" smtClean="0"/>
              <a:t>1. 06. 2023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829050" y="9432925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FB563D-43A1-4FC0-9135-96E7038092E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943371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F8C25B-FBEF-4F44-92BB-B0AB9E41FC66}" type="datetimeFigureOut">
              <a:rPr lang="sl-SI" smtClean="0"/>
              <a:t>1. 06. 2023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898525" y="744538"/>
            <a:ext cx="49641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76275" y="4718050"/>
            <a:ext cx="5408613" cy="44688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29050" y="9432925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6EBF2F-0B3C-497A-9286-A9C3F3A7659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49041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6EBF2F-0B3C-497A-9286-A9C3F3A76591}" type="slidenum">
              <a:rPr lang="sl-SI" smtClean="0"/>
              <a:t>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8126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94CE37-90C0-4802-8B80-F46A9653E618}" type="datetimeFigureOut">
              <a:rPr lang="sl-SI" smtClean="0"/>
              <a:pPr>
                <a:defRPr/>
              </a:pPr>
              <a:t>1. 06. 2023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8B4F69-2EC6-455E-88AC-DECECF03276F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20421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D2EFA3-1F1B-4464-853A-E71CD5BB7108}" type="datetimeFigureOut">
              <a:rPr lang="sl-SI" smtClean="0"/>
              <a:pPr>
                <a:defRPr/>
              </a:pPr>
              <a:t>1. 06. 2023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19AE0D-97B5-40E6-91C2-0AE696D1B757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39094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D2EFA3-1F1B-4464-853A-E71CD5BB7108}" type="datetimeFigureOut">
              <a:rPr lang="sl-SI" smtClean="0"/>
              <a:pPr>
                <a:defRPr/>
              </a:pPr>
              <a:t>1. 06. 2023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19AE0D-97B5-40E6-91C2-0AE696D1B757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624282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D2EFA3-1F1B-4464-853A-E71CD5BB7108}" type="datetimeFigureOut">
              <a:rPr lang="sl-SI" smtClean="0"/>
              <a:pPr>
                <a:defRPr/>
              </a:pPr>
              <a:t>1. 06. 2023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19AE0D-97B5-40E6-91C2-0AE696D1B757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638737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D2EFA3-1F1B-4464-853A-E71CD5BB7108}" type="datetimeFigureOut">
              <a:rPr lang="sl-SI" smtClean="0"/>
              <a:pPr>
                <a:defRPr/>
              </a:pPr>
              <a:t>1. 06. 2023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19AE0D-97B5-40E6-91C2-0AE696D1B757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871748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D2EFA3-1F1B-4464-853A-E71CD5BB7108}" type="datetimeFigureOut">
              <a:rPr lang="sl-SI" smtClean="0"/>
              <a:pPr>
                <a:defRPr/>
              </a:pPr>
              <a:t>1. 06. 2023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19AE0D-97B5-40E6-91C2-0AE696D1B757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67713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6EFAA2-EF1B-4C47-89C9-2D23EC30D271}" type="datetimeFigureOut">
              <a:rPr lang="sl-SI" smtClean="0"/>
              <a:pPr>
                <a:defRPr/>
              </a:pPr>
              <a:t>1. 06. 2023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0C0D67-AD19-4741-B211-BB3E4CD732EB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761586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032262-BB28-4AE6-8248-7644DC4C876D}" type="datetimeFigureOut">
              <a:rPr lang="sl-SI" smtClean="0"/>
              <a:pPr>
                <a:defRPr/>
              </a:pPr>
              <a:t>1. 06. 2023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CCB553-DE5C-4207-86BC-1A3418E6CC70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90973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314B10-EB75-4E70-9705-ACE52F5BCE3C}" type="datetimeFigureOut">
              <a:rPr lang="sl-SI" smtClean="0"/>
              <a:pPr>
                <a:defRPr/>
              </a:pPr>
              <a:t>1. 06. 2023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E08325-3650-42A8-A193-EF24FF448A6E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99243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1BFF3BC-A193-4285-8587-D3F6ED9A8137}" type="datetimeFigureOut">
              <a:rPr lang="sl-SI" smtClean="0"/>
              <a:pPr>
                <a:defRPr/>
              </a:pPr>
              <a:t>1. 06. 2023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9AEE04-2CDF-438D-9AF1-8F804931502A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31919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B844471-D48F-43AF-98A0-163EA0C9A791}" type="datetimeFigureOut">
              <a:rPr lang="sl-SI" smtClean="0"/>
              <a:pPr>
                <a:defRPr/>
              </a:pPr>
              <a:t>1. 06. 2023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997425-2D06-4622-A4D7-4F10C6010409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73637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A134383-6E0B-4D04-A74E-7E02605AE1A6}" type="datetimeFigureOut">
              <a:rPr lang="sl-SI" smtClean="0"/>
              <a:pPr>
                <a:defRPr/>
              </a:pPr>
              <a:t>1. 06. 2023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5E0341-D447-4364-BC52-C743B66D769C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15360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F071F9-C8A4-4537-9A8F-9EBFDC3CA7C1}" type="datetimeFigureOut">
              <a:rPr lang="sl-SI" smtClean="0"/>
              <a:pPr>
                <a:defRPr/>
              </a:pPr>
              <a:t>1. 06. 2023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E552BD-24CA-4196-9240-5E5233B33583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74846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ED913D-F48B-4129-A663-332DB615402B}" type="datetimeFigureOut">
              <a:rPr lang="sl-SI" smtClean="0"/>
              <a:pPr>
                <a:defRPr/>
              </a:pPr>
              <a:t>1. 06. 2023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4C0447-519E-440E-93BC-B75E3D9B306A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40772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D2EFA3-1F1B-4464-853A-E71CD5BB7108}" type="datetimeFigureOut">
              <a:rPr lang="sl-SI" smtClean="0"/>
              <a:pPr>
                <a:defRPr/>
              </a:pPr>
              <a:t>1. 06. 2023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19AE0D-97B5-40E6-91C2-0AE696D1B757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44577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9D2CF5-25F1-44FB-AAF0-A02B9F3B581B}" type="datetimeFigureOut">
              <a:rPr lang="sl-SI" smtClean="0"/>
              <a:pPr>
                <a:defRPr/>
              </a:pPr>
              <a:t>1. 06. 2023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EDE663-ECC0-488D-91CB-74C54FF86AD5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38508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BD2EFA3-1F1B-4464-853A-E71CD5BB7108}" type="datetimeFigureOut">
              <a:rPr lang="sl-SI" smtClean="0"/>
              <a:pPr>
                <a:defRPr/>
              </a:pPr>
              <a:t>1. 06. 2023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CC19AE0D-97B5-40E6-91C2-0AE696D1B757}" type="slidenum">
              <a:rPr lang="sl-SI" smtClean="0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97233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3" r:id="rId1"/>
    <p:sldLayoutId id="2147483954" r:id="rId2"/>
    <p:sldLayoutId id="2147483955" r:id="rId3"/>
    <p:sldLayoutId id="2147483956" r:id="rId4"/>
    <p:sldLayoutId id="2147483957" r:id="rId5"/>
    <p:sldLayoutId id="2147483958" r:id="rId6"/>
    <p:sldLayoutId id="2147483959" r:id="rId7"/>
    <p:sldLayoutId id="2147483960" r:id="rId8"/>
    <p:sldLayoutId id="2147483961" r:id="rId9"/>
    <p:sldLayoutId id="2147483962" r:id="rId10"/>
    <p:sldLayoutId id="2147483963" r:id="rId11"/>
    <p:sldLayoutId id="2147483964" r:id="rId12"/>
    <p:sldLayoutId id="2147483965" r:id="rId13"/>
    <p:sldLayoutId id="2147483966" r:id="rId14"/>
    <p:sldLayoutId id="2147483967" r:id="rId15"/>
    <p:sldLayoutId id="214748396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Naslov 1"/>
          <p:cNvSpPr>
            <a:spLocks noGrp="1"/>
          </p:cNvSpPr>
          <p:nvPr>
            <p:ph type="ctrTitle"/>
          </p:nvPr>
        </p:nvSpPr>
        <p:spPr>
          <a:xfrm>
            <a:off x="546252" y="1340768"/>
            <a:ext cx="6660740" cy="1966452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sl-SI" sz="44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/>
            </a:r>
            <a:br>
              <a:rPr lang="sl-SI" sz="44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</a:br>
            <a:r>
              <a:rPr lang="sl-SI" sz="44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/>
            </a:r>
            <a:br>
              <a:rPr lang="sl-SI" sz="44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</a:br>
            <a:r>
              <a:rPr lang="sl-SI" sz="5300" b="1" dirty="0">
                <a:solidFill>
                  <a:srgbClr val="C00000"/>
                </a:solidFill>
                <a:latin typeface="Arial Rounded MT Bold" panose="020F0704030504030204" pitchFamily="34" charset="0"/>
              </a:rPr>
              <a:t>DELOVNI ZVEZKI</a:t>
            </a:r>
            <a:r>
              <a:rPr lang="sl-SI" sz="4400" b="1" dirty="0">
                <a:solidFill>
                  <a:srgbClr val="C00000"/>
                </a:solidFill>
                <a:latin typeface="Arial Rounded MT Bold" panose="020F0704030504030204" pitchFamily="34" charset="0"/>
              </a:rPr>
              <a:t/>
            </a:r>
            <a:br>
              <a:rPr lang="sl-SI" sz="4400" b="1" dirty="0">
                <a:solidFill>
                  <a:srgbClr val="C00000"/>
                </a:solidFill>
                <a:latin typeface="Arial Rounded MT Bold" panose="020F0704030504030204" pitchFamily="34" charset="0"/>
              </a:rPr>
            </a:br>
            <a:r>
              <a:rPr lang="sl-SI" sz="4400" b="1" dirty="0">
                <a:solidFill>
                  <a:srgbClr val="002060"/>
                </a:solidFill>
                <a:latin typeface="Arial Rounded MT Bold" panose="020F0704030504030204" pitchFamily="34" charset="0"/>
              </a:rPr>
              <a:t>         1. – 9. razred</a:t>
            </a:r>
          </a:p>
        </p:txBody>
      </p:sp>
      <p:sp>
        <p:nvSpPr>
          <p:cNvPr id="13314" name="Podnaslov 2"/>
          <p:cNvSpPr>
            <a:spLocks noGrp="1"/>
          </p:cNvSpPr>
          <p:nvPr>
            <p:ph type="subTitle" idx="1"/>
          </p:nvPr>
        </p:nvSpPr>
        <p:spPr>
          <a:xfrm>
            <a:off x="385909" y="4126573"/>
            <a:ext cx="6408712" cy="1272412"/>
          </a:xfrm>
        </p:spPr>
        <p:txBody>
          <a:bodyPr>
            <a:noAutofit/>
          </a:bodyPr>
          <a:lstStyle/>
          <a:p>
            <a:pPr algn="ctr"/>
            <a:r>
              <a:rPr lang="sl-SI" sz="3200" dirty="0">
                <a:solidFill>
                  <a:srgbClr val="002060"/>
                </a:solidFill>
                <a:latin typeface="Arial Black" panose="020B0A04020102020204" pitchFamily="34" charset="0"/>
              </a:rPr>
              <a:t>    Šolsko leto </a:t>
            </a:r>
            <a:r>
              <a:rPr lang="sl-SI" sz="3200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2023/24</a:t>
            </a:r>
            <a:endParaRPr lang="sl-SI" sz="1800" b="1" dirty="0">
              <a:solidFill>
                <a:schemeClr val="accent3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algn="r"/>
            <a:r>
              <a:rPr lang="sl-SI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Laško, junij 2023</a:t>
            </a:r>
            <a:r>
              <a:rPr lang="sl-SI" sz="2800" dirty="0">
                <a:solidFill>
                  <a:schemeClr val="tx1"/>
                </a:solidFill>
                <a:latin typeface="Arial Black" panose="020B0A04020102020204" pitchFamily="34" charset="0"/>
              </a:rPr>
              <a:t>     </a:t>
            </a:r>
            <a:r>
              <a:rPr lang="sl-SI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Jože Dobovšek</a:t>
            </a:r>
          </a:p>
          <a:p>
            <a:pPr algn="r"/>
            <a:endParaRPr lang="sl-SI" sz="2800" b="1" dirty="0">
              <a:solidFill>
                <a:schemeClr val="accent5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5397760"/>
            <a:ext cx="1627787" cy="144466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89" name="Group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6794474"/>
              </p:ext>
            </p:extLst>
          </p:nvPr>
        </p:nvGraphicFramePr>
        <p:xfrm>
          <a:off x="395536" y="1772816"/>
          <a:ext cx="6912768" cy="3833192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3042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085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36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1600" b="1" u="none" strike="noStrike" cap="none" normalizeH="0" baseline="0" dirty="0">
                          <a:ln>
                            <a:solidFill>
                              <a:schemeClr val="bg2">
                                <a:lumMod val="50000"/>
                              </a:schemeClr>
                            </a:solidFill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Predmet</a:t>
                      </a:r>
                    </a:p>
                  </a:txBody>
                  <a:tcPr marL="33527" marR="3352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b="1" u="none" strike="noStrike" cap="none" normalizeH="0" baseline="0" dirty="0">
                          <a:ln>
                            <a:solidFill>
                              <a:schemeClr val="bg2">
                                <a:lumMod val="50000"/>
                              </a:schemeClr>
                            </a:solidFill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Naslov delovnega zvezka, založba, cena</a:t>
                      </a:r>
                      <a:endParaRPr kumimoji="0" lang="sl-SI" sz="1600" b="1" i="0" u="none" strike="noStrike" cap="none" normalizeH="0" baseline="0" dirty="0">
                        <a:ln>
                          <a:solidFill>
                            <a:schemeClr val="bg2">
                              <a:lumMod val="50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33527" marR="33527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54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SLOVENŠČINA</a:t>
                      </a:r>
                      <a:endParaRPr kumimoji="0" lang="sl-SI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33527" marR="33527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SLOVENŠČINA V OBLAKU 9</a:t>
                      </a:r>
                      <a:r>
                        <a:rPr kumimoji="0" lang="sl-SI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samostojni delovni zvezek v 4 delih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ROKUS  KLETT                                         </a:t>
                      </a: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18,80 € </a:t>
                      </a:r>
                      <a:endParaRPr kumimoji="0" lang="sl-SI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33527" marR="33527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39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TUJI JEZIK – ANGLEŠČINA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33527" marR="33527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u="none" strike="noStrike" cap="none" normalizeH="0" baseline="0" dirty="0" err="1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Hutchinson</a:t>
                      </a:r>
                      <a:r>
                        <a:rPr kumimoji="0" lang="sl-SI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 5</a:t>
                      </a:r>
                      <a:r>
                        <a:rPr kumimoji="0" lang="sl-SI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4. izdaja,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delovni zvezek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OUP (MKT)                                                </a:t>
                      </a: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1,90 €</a:t>
                      </a:r>
                      <a:endParaRPr kumimoji="0" lang="sl-SI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33527" marR="33527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25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KEMIJA</a:t>
                      </a:r>
                      <a:endParaRPr kumimoji="0" lang="sl-SI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33527" marR="33527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u="none" strike="noStrike" cap="none" normalizeH="0" baseline="0" dirty="0" err="1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Smrdu</a:t>
                      </a:r>
                      <a:r>
                        <a:rPr kumimoji="0" lang="sl-SI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SVET KEMIJE 9. OD MOLEKULE DO MAKROMOLEKULE</a:t>
                      </a:r>
                      <a:r>
                        <a:rPr kumimoji="0" lang="sl-SI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delovni zvezek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JUTRO                                                       </a:t>
                      </a: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13,50 €</a:t>
                      </a:r>
                      <a:endParaRPr kumimoji="0" lang="sl-SI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33527" marR="33527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0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BIOLOGIJA</a:t>
                      </a:r>
                      <a:endParaRPr kumimoji="0" lang="sl-SI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33527" marR="33527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BIOLOGIJA  9</a:t>
                      </a:r>
                      <a:r>
                        <a:rPr kumimoji="0" lang="sl-SI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interaktivni učni komplet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ROKUS KLETT                                          </a:t>
                      </a: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18,70 €</a:t>
                      </a:r>
                      <a:endParaRPr kumimoji="0" lang="sl-SI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33527" marR="33527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2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IZBIRNI PREDMET </a:t>
                      </a: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NEMŠČINA </a:t>
                      </a:r>
                      <a:endParaRPr kumimoji="0" lang="sl-SI" sz="16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33527" marR="33527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1600" u="none" strike="noStrike" cap="none" normalizeH="0" baseline="0" dirty="0" err="1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Motta</a:t>
                      </a:r>
                      <a:r>
                        <a:rPr kumimoji="0" lang="sl-SI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  <a:r>
                        <a:rPr lang="sl-SI" sz="1600" b="1" u="none" strike="noStrike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MAGNET 3</a:t>
                      </a:r>
                      <a:r>
                        <a:rPr lang="sl-SI" sz="1600" u="none" strike="noStrike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sl-SI" sz="16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delovni zvezek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ROKUS KLETT                                          </a:t>
                      </a: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19,90 €</a:t>
                      </a:r>
                      <a:endParaRPr kumimoji="0" lang="sl-SI" sz="1600" b="1" i="1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33527" marR="33527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52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0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kumimoji="0" lang="sl-SI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SKUPAJ: </a:t>
                      </a:r>
                      <a:endParaRPr kumimoji="0" lang="sl-SI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     </a:t>
                      </a:r>
                      <a:r>
                        <a:rPr kumimoji="0" lang="sl-SI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72,90 € </a:t>
                      </a:r>
                      <a:r>
                        <a:rPr kumimoji="0" lang="sl-SI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0" lang="sl-SI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92,80 €</a:t>
                      </a:r>
                      <a:r>
                        <a:rPr kumimoji="0" lang="sl-SI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kumimoji="0" lang="sl-SI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33527" marR="33527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PoljeZBesedilom 4"/>
          <p:cNvSpPr txBox="1"/>
          <p:nvPr/>
        </p:nvSpPr>
        <p:spPr>
          <a:xfrm>
            <a:off x="2195736" y="908720"/>
            <a:ext cx="42149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3600" b="1" dirty="0">
                <a:solidFill>
                  <a:srgbClr val="C00000"/>
                </a:solidFill>
                <a:latin typeface="Arial Rounded MT Bold" panose="020F0704030504030204" pitchFamily="34" charset="0"/>
              </a:rPr>
              <a:t>DEVETI RAZRED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2195736" y="678984"/>
            <a:ext cx="37487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3600" b="1" dirty="0">
                <a:solidFill>
                  <a:srgbClr val="C00000"/>
                </a:solidFill>
                <a:latin typeface="+mj-lt"/>
              </a:rPr>
              <a:t>PRVI</a:t>
            </a:r>
            <a:r>
              <a:rPr lang="sl-SI" sz="3600" b="1" dirty="0">
                <a:solidFill>
                  <a:srgbClr val="C00000"/>
                </a:solidFill>
                <a:latin typeface="Arial Rounded MT Bold" panose="020F0704030504030204" pitchFamily="34" charset="0"/>
              </a:rPr>
              <a:t> </a:t>
            </a:r>
            <a:r>
              <a:rPr lang="sl-SI" sz="3600" b="1" dirty="0">
                <a:solidFill>
                  <a:srgbClr val="C00000"/>
                </a:solidFill>
                <a:latin typeface="+mj-lt"/>
              </a:rPr>
              <a:t>RAZRED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0801986"/>
              </p:ext>
            </p:extLst>
          </p:nvPr>
        </p:nvGraphicFramePr>
        <p:xfrm>
          <a:off x="793752" y="1916832"/>
          <a:ext cx="6552728" cy="356616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9442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08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4316">
                <a:tc>
                  <a:txBody>
                    <a:bodyPr/>
                    <a:lstStyle/>
                    <a:p>
                      <a:r>
                        <a:rPr lang="sl-SI" dirty="0">
                          <a:ln>
                            <a:solidFill>
                              <a:schemeClr val="bg2">
                                <a:lumMod val="50000"/>
                              </a:schemeClr>
                            </a:solidFill>
                          </a:ln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Predmet</a:t>
                      </a:r>
                      <a:endParaRPr lang="sl-SI" dirty="0">
                        <a:ln>
                          <a:solidFill>
                            <a:schemeClr val="bg2">
                              <a:lumMod val="50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l-SI" dirty="0">
                          <a:ln>
                            <a:solidFill>
                              <a:schemeClr val="bg2">
                                <a:lumMod val="50000"/>
                              </a:schemeClr>
                            </a:solidFill>
                          </a:ln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Naslov delovnega zvezka, </a:t>
                      </a:r>
                      <a:r>
                        <a:rPr lang="sl-SI" b="1" dirty="0">
                          <a:ln>
                            <a:solidFill>
                              <a:schemeClr val="bg2">
                                <a:lumMod val="50000"/>
                              </a:schemeClr>
                            </a:solidFill>
                          </a:ln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založba</a:t>
                      </a:r>
                      <a:r>
                        <a:rPr lang="sl-SI" dirty="0">
                          <a:ln>
                            <a:solidFill>
                              <a:schemeClr val="bg2">
                                <a:lumMod val="50000"/>
                              </a:schemeClr>
                            </a:solidFill>
                          </a:ln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cena</a:t>
                      </a:r>
                      <a:endParaRPr lang="sl-SI" dirty="0">
                        <a:ln>
                          <a:solidFill>
                            <a:schemeClr val="bg2">
                              <a:lumMod val="5000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2592">
                <a:tc>
                  <a:txBody>
                    <a:bodyPr/>
                    <a:lstStyle/>
                    <a:p>
                      <a:r>
                        <a:rPr lang="sl-SI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SLOVENŠČINA,</a:t>
                      </a:r>
                    </a:p>
                    <a:p>
                      <a:r>
                        <a:rPr lang="sl-SI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MATEMATIKA</a:t>
                      </a:r>
                    </a:p>
                    <a:p>
                      <a:r>
                        <a:rPr lang="sl-SI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sl-SI" sz="1800" b="1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Posebni m</a:t>
                      </a:r>
                      <a:r>
                        <a:rPr lang="sl-SI" sz="1800" b="1" baseline="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odri komplet</a:t>
                      </a:r>
                      <a:r>
                        <a:rPr lang="sl-SI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 </a:t>
                      </a:r>
                    </a:p>
                    <a:p>
                      <a:endParaRPr lang="sl-SI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sl-SI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</a:p>
                    <a:p>
                      <a:endParaRPr lang="sl-SI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sl-SI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SPOZNAVANJE</a:t>
                      </a:r>
                      <a:r>
                        <a:rPr lang="sl-SI" sz="18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OKOLJA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LILI IN BINE: NOVI PRIJATELJI 1 - </a:t>
                      </a:r>
                      <a:r>
                        <a:rPr lang="sl-SI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samostojna delovna zvezka za </a:t>
                      </a:r>
                      <a:r>
                        <a:rPr lang="sl-SI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slovenščino</a:t>
                      </a:r>
                      <a:r>
                        <a:rPr lang="sl-SI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sl-SI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matematiko</a:t>
                      </a:r>
                      <a:r>
                        <a:rPr lang="sl-SI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 prilogami v škatli.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l-SI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 </a:t>
                      </a:r>
                      <a:r>
                        <a:rPr lang="pl-PL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DZ za </a:t>
                      </a:r>
                      <a:r>
                        <a:rPr lang="pl-PL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opismenjevanje </a:t>
                      </a:r>
                      <a:r>
                        <a:rPr lang="pl-PL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(1. del)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l-SI" sz="1800" b="1" kern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l-SI" sz="1800" b="1" kern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 SDZ za </a:t>
                      </a:r>
                      <a:r>
                        <a:rPr kumimoji="0" lang="sl-SI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okolje 1</a:t>
                      </a:r>
                      <a:endParaRPr kumimoji="0" lang="sl-SI" sz="1800" kern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l-SI" sz="1800" kern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1800" b="1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ROKUS KLETT</a:t>
                      </a:r>
                      <a:endParaRPr kumimoji="0" lang="sl-SI" sz="1800" b="1" u="none" strike="noStrike" cap="none" normalizeH="0" baseline="0" dirty="0">
                        <a:ln>
                          <a:noFill/>
                        </a:ln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704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itchFamily="34" charset="0"/>
                          <a:cs typeface="Arial" panose="020B0604020202020204" pitchFamily="34" charset="0"/>
                        </a:rPr>
                        <a:t>SKUPAJ: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(Sredstva MVI)      </a:t>
                      </a:r>
                      <a:r>
                        <a:rPr kumimoji="0" lang="sl-SI" sz="1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30,00 €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659691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93" name="Group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7190036"/>
              </p:ext>
            </p:extLst>
          </p:nvPr>
        </p:nvGraphicFramePr>
        <p:xfrm>
          <a:off x="611560" y="1772816"/>
          <a:ext cx="6552728" cy="3470096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8722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0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40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b="1" u="none" strike="noStrike" cap="none" normalizeH="0" baseline="0" dirty="0">
                          <a:ln>
                            <a:solidFill>
                              <a:schemeClr val="bg2">
                                <a:lumMod val="50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Predmet</a:t>
                      </a:r>
                      <a:endParaRPr kumimoji="0" lang="sl-SI" sz="1800" b="1" i="0" u="none" strike="noStrike" cap="none" normalizeH="0" baseline="0" dirty="0">
                        <a:ln>
                          <a:solidFill>
                            <a:schemeClr val="bg2">
                              <a:lumMod val="50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33382" marR="3338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b="1" u="none" strike="noStrike" cap="none" normalizeH="0" baseline="0" dirty="0">
                          <a:ln>
                            <a:solidFill>
                              <a:schemeClr val="bg2">
                                <a:lumMod val="5000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Naslov delovnega zvezka, založba, cena</a:t>
                      </a:r>
                      <a:endParaRPr kumimoji="0" lang="sl-SI" sz="1800" b="1" i="0" u="none" strike="noStrike" cap="none" normalizeH="0" baseline="0" dirty="0">
                        <a:ln>
                          <a:solidFill>
                            <a:schemeClr val="bg2">
                              <a:lumMod val="50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33382" marR="33382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03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1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SLOVENŠČINA, </a:t>
                      </a:r>
                      <a:r>
                        <a:rPr kumimoji="0" lang="sl-SI" sz="1800" b="1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MATEMATIKA, SPOZNAVANJE OKOLJA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sl-SI" sz="1800" b="1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sl-SI" sz="1800" b="1" kern="120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Posebni modri komplet</a:t>
                      </a:r>
                      <a:r>
                        <a:rPr lang="sl-SI" sz="1800" b="1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kumimoji="0" lang="sl-SI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kumimoji="0" lang="sl-SI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itchFamily="34" charset="0"/>
                          <a:cs typeface="Arial" panose="020B0604020202020204" pitchFamily="34" charset="0"/>
                        </a:rPr>
                        <a:t>GLASBENA UMETNOST</a:t>
                      </a:r>
                      <a:endParaRPr kumimoji="0" lang="sl-SI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33382" marR="3338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sl-SI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LILI IN BINE: NOVI PRIJATELJI 2 - </a:t>
                      </a:r>
                      <a:r>
                        <a:rPr lang="sl-SI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samostojna delovna zvezka za </a:t>
                      </a:r>
                      <a:r>
                        <a:rPr lang="sl-SI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slovenščino</a:t>
                      </a:r>
                      <a:r>
                        <a:rPr lang="sl-SI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sl-SI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matematiko</a:t>
                      </a:r>
                      <a:r>
                        <a:rPr lang="sl-SI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sl-SI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spoznavanje okolja </a:t>
                      </a:r>
                      <a:r>
                        <a:rPr lang="sl-SI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 prilogami v škatli.</a:t>
                      </a:r>
                      <a:endParaRPr kumimoji="0" lang="sl-SI" sz="1800" u="none" strike="noStrike" cap="none" normalizeH="0" baseline="0" dirty="0">
                        <a:ln>
                          <a:noFill/>
                        </a:ln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itchFamily="34" charset="0"/>
                          <a:cs typeface="Arial" panose="020B0604020202020204" pitchFamily="34" charset="0"/>
                        </a:rPr>
                        <a:t>+ DZ za opismenjevanje (2. del)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itchFamily="34" charset="0"/>
                          <a:cs typeface="Arial" panose="020B0604020202020204" pitchFamily="34" charset="0"/>
                        </a:rPr>
                        <a:t>+ </a:t>
                      </a:r>
                      <a:r>
                        <a:rPr lang="sl-SI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NOVI PRIJATELJI: </a:t>
                      </a:r>
                      <a:r>
                        <a:rPr lang="sl-SI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glasbena umetnost</a:t>
                      </a:r>
                      <a:r>
                        <a:rPr lang="sl-SI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l-SI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sl-SI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1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ROKUS KLETT</a:t>
                      </a:r>
                    </a:p>
                  </a:txBody>
                  <a:tcPr marL="33382" marR="33382" marT="0" marB="0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8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itchFamily="34" charset="0"/>
                          <a:cs typeface="Arial" panose="020B0604020202020204" pitchFamily="34" charset="0"/>
                        </a:rPr>
                        <a:t>SKUPAJ:</a:t>
                      </a:r>
                    </a:p>
                  </a:txBody>
                  <a:tcPr marL="33382" marR="3338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(Sredstva MVI)     </a:t>
                      </a:r>
                      <a:r>
                        <a:rPr kumimoji="0" lang="sl-SI" sz="1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40,00 €</a:t>
                      </a:r>
                    </a:p>
                  </a:txBody>
                  <a:tcPr marL="33382" marR="33382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3562472"/>
                  </a:ext>
                </a:extLst>
              </a:tr>
            </a:tbl>
          </a:graphicData>
        </a:graphic>
      </p:graphicFrame>
      <p:sp>
        <p:nvSpPr>
          <p:cNvPr id="6" name="PoljeZBesedilom 5"/>
          <p:cNvSpPr txBox="1"/>
          <p:nvPr/>
        </p:nvSpPr>
        <p:spPr>
          <a:xfrm>
            <a:off x="2267744" y="908720"/>
            <a:ext cx="37487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3600" b="1" dirty="0">
                <a:solidFill>
                  <a:srgbClr val="C00000"/>
                </a:solidFill>
                <a:latin typeface="+mj-lt"/>
              </a:rPr>
              <a:t>DRUGI RAZRED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419" name="Group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5469309"/>
              </p:ext>
            </p:extLst>
          </p:nvPr>
        </p:nvGraphicFramePr>
        <p:xfrm>
          <a:off x="755576" y="1725975"/>
          <a:ext cx="6408712" cy="3682009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9442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644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b="1" u="none" strike="noStrike" cap="none" normalizeH="0" baseline="0" dirty="0">
                          <a:ln>
                            <a:solidFill>
                              <a:schemeClr val="bg2">
                                <a:lumMod val="50000"/>
                              </a:schemeClr>
                            </a:solidFill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Predmet</a:t>
                      </a:r>
                      <a:endParaRPr kumimoji="0" lang="sl-SI" sz="1800" b="1" i="0" u="none" strike="noStrike" cap="none" normalizeH="0" baseline="0" dirty="0">
                        <a:ln>
                          <a:solidFill>
                            <a:schemeClr val="bg2">
                              <a:lumMod val="50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33382" marR="3338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b="1" u="none" strike="noStrike" cap="none" normalizeH="0" baseline="0" dirty="0">
                          <a:ln>
                            <a:solidFill>
                              <a:schemeClr val="bg2">
                                <a:lumMod val="50000"/>
                              </a:schemeClr>
                            </a:solidFill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Naslov delovnega zvezka, založba, cena</a:t>
                      </a:r>
                      <a:endParaRPr kumimoji="0" lang="sl-SI" sz="1800" b="1" i="0" u="none" strike="noStrike" cap="none" normalizeH="0" baseline="0" dirty="0">
                        <a:ln>
                          <a:solidFill>
                            <a:schemeClr val="bg2">
                              <a:lumMod val="50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33382" marR="33382" marT="0" marB="0" horzOverflow="overflow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993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1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SLOVENŠČINA, MATEMATIKA, SPOZNAVANJE OKOLJA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1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0" lang="sl-SI" sz="18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Posebni modri komplet</a:t>
                      </a:r>
                      <a:r>
                        <a:rPr kumimoji="0" lang="sl-SI" sz="1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endParaRPr kumimoji="0" lang="sl-SI" sz="1800" b="0" u="none" strike="noStrike" cap="none" normalizeH="0" baseline="0" dirty="0">
                        <a:ln>
                          <a:noFill/>
                        </a:ln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sl-SI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sl-SI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lang="sl-SI" sz="18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sl-SI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itchFamily="34" charset="0"/>
                          <a:cs typeface="Arial" panose="020B0604020202020204" pitchFamily="34" charset="0"/>
                        </a:rPr>
                        <a:t>GLASBENA UMETNOST</a:t>
                      </a:r>
                    </a:p>
                  </a:txBody>
                  <a:tcPr marL="43287" marR="4328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sl-SI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LILI IN BINE: NOVI PRIJATELJI 3 - </a:t>
                      </a:r>
                      <a:r>
                        <a:rPr lang="sl-SI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samostojni delovni zvezek za slovenščino, matematiko in spoznavanje okolja s prilogami v škatli.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1800" u="none" strike="noStrike" cap="none" normalizeH="0" baseline="0" dirty="0">
                        <a:ln>
                          <a:noFill/>
                        </a:ln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1800" u="none" strike="noStrike" cap="none" normalizeH="0" baseline="0" dirty="0">
                        <a:ln>
                          <a:noFill/>
                        </a:ln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kumimoji="0" lang="sl-SI" sz="18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Zbirka nalog </a:t>
                      </a:r>
                      <a:r>
                        <a:rPr kumimoji="0" lang="sl-SI" sz="1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Znam več </a:t>
                      </a:r>
                      <a:r>
                        <a:rPr kumimoji="0" lang="sl-SI" sz="18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Lili in Bine 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l-SI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itchFamily="34" charset="0"/>
                          <a:cs typeface="Arial" panose="020B0604020202020204" pitchFamily="34" charset="0"/>
                        </a:rPr>
                        <a:t>+ </a:t>
                      </a:r>
                      <a:r>
                        <a:rPr lang="sl-SI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NOVI PRIJATELJI: </a:t>
                      </a:r>
                      <a:r>
                        <a:rPr lang="sl-SI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glasbena umetnost</a:t>
                      </a:r>
                      <a:r>
                        <a:rPr lang="sl-SI" sz="1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l-SI" sz="1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kumimoji="0" lang="sl-SI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1800" u="none" strike="noStrike" cap="none" normalizeH="0" baseline="0" dirty="0">
                        <a:ln>
                          <a:noFill/>
                        </a:ln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ROKUS KLETT </a:t>
                      </a:r>
                      <a:endParaRPr kumimoji="0" lang="sl-SI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43287" marR="43287" marT="0" marB="0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4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18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sl-SI" sz="18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SKUPAJ:</a:t>
                      </a:r>
                      <a:endParaRPr kumimoji="0" lang="sl-SI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itchFamily="34" charset="0"/>
                          <a:cs typeface="Arial" panose="020B0604020202020204" pitchFamily="34" charset="0"/>
                        </a:rPr>
                        <a:t>                            (Sredstva MVI)    </a:t>
                      </a:r>
                      <a:r>
                        <a:rPr kumimoji="0" lang="sl-SI" sz="18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40,00 €</a:t>
                      </a:r>
                      <a:endParaRPr kumimoji="0" lang="sl-SI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43287" marR="43287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8268339"/>
                  </a:ext>
                </a:extLst>
              </a:tr>
            </a:tbl>
          </a:graphicData>
        </a:graphic>
      </p:graphicFrame>
      <p:sp>
        <p:nvSpPr>
          <p:cNvPr id="1641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bIns="0" anchor="ctr">
            <a:spAutoFit/>
          </a:bodyPr>
          <a:lstStyle/>
          <a:p>
            <a:endParaRPr lang="sl-SI">
              <a:cs typeface="Arial" charset="0"/>
            </a:endParaRPr>
          </a:p>
        </p:txBody>
      </p:sp>
      <p:sp>
        <p:nvSpPr>
          <p:cNvPr id="6" name="PoljeZBesedilom 5"/>
          <p:cNvSpPr txBox="1"/>
          <p:nvPr/>
        </p:nvSpPr>
        <p:spPr>
          <a:xfrm>
            <a:off x="2339752" y="755838"/>
            <a:ext cx="42528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3600" b="1" dirty="0">
                <a:solidFill>
                  <a:srgbClr val="C00000"/>
                </a:solidFill>
                <a:latin typeface="+mj-lt"/>
              </a:rPr>
              <a:t>TRETJI</a:t>
            </a:r>
            <a:r>
              <a:rPr lang="sl-SI" sz="3600" b="1" dirty="0">
                <a:solidFill>
                  <a:srgbClr val="C00000"/>
                </a:solidFill>
                <a:latin typeface="Arial Rounded MT Bold" panose="020F0704030504030204" pitchFamily="34" charset="0"/>
              </a:rPr>
              <a:t> </a:t>
            </a:r>
            <a:r>
              <a:rPr lang="sl-SI" sz="3600" b="1" dirty="0">
                <a:solidFill>
                  <a:srgbClr val="C00000"/>
                </a:solidFill>
                <a:latin typeface="+mj-lt"/>
              </a:rPr>
              <a:t>RAZRED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77" name="Group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4949359"/>
              </p:ext>
            </p:extLst>
          </p:nvPr>
        </p:nvGraphicFramePr>
        <p:xfrm>
          <a:off x="395536" y="1628800"/>
          <a:ext cx="6768751" cy="3792404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132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363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48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b="1" u="none" strike="noStrike" cap="none" normalizeH="0" baseline="0" dirty="0">
                          <a:ln>
                            <a:solidFill>
                              <a:schemeClr val="bg2">
                                <a:lumMod val="50000"/>
                              </a:schemeClr>
                            </a:solidFill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Predmet</a:t>
                      </a:r>
                      <a:endParaRPr kumimoji="0" lang="sl-SI" sz="1800" b="1" i="0" u="none" strike="noStrike" cap="none" normalizeH="0" baseline="0" dirty="0">
                        <a:ln>
                          <a:solidFill>
                            <a:schemeClr val="bg2">
                              <a:lumMod val="50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33382" marR="3338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b="1" u="none" strike="noStrike" cap="none" normalizeH="0" baseline="0" dirty="0">
                          <a:ln>
                            <a:solidFill>
                              <a:schemeClr val="bg2">
                                <a:lumMod val="50000"/>
                              </a:schemeClr>
                            </a:solidFill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Naslov delovnega zvezka, založba, cena</a:t>
                      </a:r>
                      <a:endParaRPr kumimoji="0" lang="sl-SI" sz="1800" b="1" i="0" u="none" strike="noStrike" cap="none" normalizeH="0" baseline="0" dirty="0">
                        <a:ln>
                          <a:solidFill>
                            <a:schemeClr val="bg2">
                              <a:lumMod val="50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33382" marR="33382" marT="0" marB="0" horzOverflow="overflow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32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SLOVENŠČINA</a:t>
                      </a:r>
                      <a:endParaRPr kumimoji="0" lang="sl-SI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7521" marR="27521" marT="0" marB="0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Jeretina: </a:t>
                      </a: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ZNANKA ALI UGANKA 4</a:t>
                      </a:r>
                      <a:r>
                        <a:rPr kumimoji="0" lang="sl-SI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samostojni delovni zvezek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MODRIJAN                                                 </a:t>
                      </a: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18,00 €</a:t>
                      </a:r>
                      <a:endParaRPr kumimoji="0" lang="sl-SI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7521" marR="27521" marT="0" marB="0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8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MATEMATIKA</a:t>
                      </a:r>
                      <a:endParaRPr kumimoji="0" lang="sl-SI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7521" marR="27521" marT="0" marB="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Učni komplet </a:t>
                      </a: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MATEMATIKA 4</a:t>
                      </a:r>
                      <a:r>
                        <a:rPr kumimoji="0" lang="sl-SI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del. učbenik v treh delih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MODRIJAN </a:t>
                      </a:r>
                      <a:r>
                        <a:rPr kumimoji="0" lang="sl-SI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                </a:t>
                      </a: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26,00 €</a:t>
                      </a:r>
                      <a:endParaRPr kumimoji="0" lang="sl-SI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7521" marR="27521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43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TUJI JEZIK – ANGLEŠČINA</a:t>
                      </a:r>
                      <a:endParaRPr kumimoji="0" lang="sl-SI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7521" marR="27521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sl-SI" sz="16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Puchta</a:t>
                      </a:r>
                      <a:r>
                        <a:rPr lang="sl-SI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 </a:t>
                      </a:r>
                      <a:r>
                        <a:rPr lang="sl-SI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SUPER MINDS 1 </a:t>
                      </a:r>
                      <a:r>
                        <a:rPr lang="sl-SI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(DZ), izdaja 2018</a:t>
                      </a:r>
                      <a:endParaRPr lang="sl-SI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rtl="0"/>
                      <a:r>
                        <a:rPr lang="sl-SI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ROKUS</a:t>
                      </a:r>
                      <a:r>
                        <a:rPr lang="sl-SI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KLETT                                           </a:t>
                      </a:r>
                      <a:r>
                        <a:rPr lang="sl-SI" sz="1600" b="1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15,80 </a:t>
                      </a: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</a:t>
                      </a:r>
                      <a:endParaRPr kumimoji="0" lang="sl-SI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7521" marR="27521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67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NARAVOSLOVJE IN TEHNIKA</a:t>
                      </a:r>
                      <a:endParaRPr kumimoji="0" lang="sl-SI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7521" marR="27521" marT="0" marB="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sl-SI" sz="16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Florjančič:</a:t>
                      </a:r>
                      <a:r>
                        <a:rPr lang="sl-SI" sz="1600" kern="12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sl-SI" sz="1600" b="1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NARAVOSLOVJE IN TEHNIKA 4</a:t>
                      </a:r>
                      <a:r>
                        <a:rPr lang="sl-SI" sz="16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sl-SI" sz="16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(škatla z gradivom),</a:t>
                      </a:r>
                      <a:r>
                        <a:rPr lang="sl-SI" sz="1600" kern="12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sl-SI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prenovljeno                                                IZOTECH                                                    </a:t>
                      </a: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19,00 €</a:t>
                      </a:r>
                      <a:r>
                        <a:rPr kumimoji="0" lang="sl-SI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                                                   </a:t>
                      </a:r>
                      <a:endParaRPr kumimoji="0" lang="sl-SI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7521" marR="27521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IZBIRNI PREDMET </a:t>
                      </a: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NEMŠČINA</a:t>
                      </a:r>
                      <a:endParaRPr kumimoji="0" lang="sl-SI" sz="16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de-DE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</a:t>
                      </a:r>
                      <a:r>
                        <a:rPr lang="sl-SI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AUL, LISA</a:t>
                      </a:r>
                      <a:r>
                        <a:rPr lang="sl-SI" sz="1600" b="1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&amp; C</a:t>
                      </a:r>
                      <a:r>
                        <a:rPr lang="sl-SI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</a:t>
                      </a:r>
                      <a:r>
                        <a:rPr lang="de-DE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r>
                        <a:rPr lang="sl-SI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</a:t>
                      </a:r>
                      <a:r>
                        <a:rPr lang="sl-SI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Deutsch für Kinder</a:t>
                      </a:r>
                      <a:endParaRPr lang="de-DE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rtl="0"/>
                      <a:r>
                        <a:rPr lang="de-DE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Arbeitsbuch </a:t>
                      </a:r>
                      <a:r>
                        <a:rPr lang="en-SI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–</a:t>
                      </a:r>
                      <a:r>
                        <a:rPr lang="sl-SI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delovni zvezek                      </a:t>
                      </a:r>
                      <a:r>
                        <a:rPr lang="sl-SI" sz="1600" b="1" i="0" u="none" strike="noStrike" kern="1200" baseline="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11,40 </a:t>
                      </a: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</a:t>
                      </a:r>
                      <a:r>
                        <a:rPr kumimoji="0" lang="sl-SI" sz="16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sl-SI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endParaRPr lang="de-DE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222" marR="28222" marT="0" marB="0" horzOverflow="overflow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5692127"/>
                  </a:ext>
                </a:extLst>
              </a:tr>
              <a:tr h="3276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0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kumimoji="0" lang="sl-SI" sz="20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SKUPAJ:</a:t>
                      </a:r>
                      <a:endParaRPr kumimoji="0" lang="sl-SI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     78,80 </a:t>
                      </a:r>
                      <a:r>
                        <a:rPr kumimoji="0" lang="en-SI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</a:t>
                      </a:r>
                      <a:r>
                        <a:rPr kumimoji="0" lang="sl-SI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kumimoji="0" lang="sl-SI" sz="20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90,20 €</a:t>
                      </a:r>
                      <a:r>
                        <a:rPr kumimoji="0" lang="sl-SI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</a:t>
                      </a:r>
                      <a:endParaRPr kumimoji="0" lang="sl-SI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7521" marR="27521" marT="0" marB="0" horzOverflow="overflow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PoljeZBesedilom 4"/>
          <p:cNvSpPr txBox="1"/>
          <p:nvPr/>
        </p:nvSpPr>
        <p:spPr>
          <a:xfrm>
            <a:off x="2411760" y="692696"/>
            <a:ext cx="38927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3600" b="1" dirty="0">
                <a:solidFill>
                  <a:srgbClr val="C00000"/>
                </a:solidFill>
                <a:latin typeface="Arial Narrow" panose="020B0606020202030204" pitchFamily="34" charset="0"/>
              </a:rPr>
              <a:t>ČETRTI </a:t>
            </a:r>
            <a:r>
              <a:rPr lang="sl-SI" sz="3600" b="1" dirty="0">
                <a:solidFill>
                  <a:srgbClr val="C00000"/>
                </a:solidFill>
                <a:latin typeface="+mj-lt"/>
              </a:rPr>
              <a:t>RAZRED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508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457622"/>
              </p:ext>
            </p:extLst>
          </p:nvPr>
        </p:nvGraphicFramePr>
        <p:xfrm>
          <a:off x="539552" y="1844824"/>
          <a:ext cx="6768752" cy="3761184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016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525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4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b="1" u="none" strike="noStrike" cap="none" normalizeH="0" baseline="0" dirty="0">
                          <a:ln>
                            <a:solidFill>
                              <a:schemeClr val="bg2">
                                <a:lumMod val="50000"/>
                              </a:schemeClr>
                            </a:solidFill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Predmet</a:t>
                      </a:r>
                      <a:endParaRPr kumimoji="0" lang="sl-SI" sz="1800" b="1" i="0" u="none" strike="noStrike" cap="none" normalizeH="0" baseline="0" dirty="0">
                        <a:ln>
                          <a:solidFill>
                            <a:schemeClr val="bg2">
                              <a:lumMod val="50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33382" marR="3338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b="1" u="none" strike="noStrike" cap="none" normalizeH="0" baseline="0" dirty="0">
                          <a:ln>
                            <a:solidFill>
                              <a:schemeClr val="bg2">
                                <a:lumMod val="50000"/>
                              </a:schemeClr>
                            </a:solidFill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Naslov delovnega zvezka, založba, cena</a:t>
                      </a:r>
                      <a:endParaRPr kumimoji="0" lang="sl-SI" sz="1800" b="1" i="0" u="none" strike="noStrike" cap="none" normalizeH="0" baseline="0" dirty="0">
                        <a:ln>
                          <a:solidFill>
                            <a:schemeClr val="bg2">
                              <a:lumMod val="50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33382" marR="33382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37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SLOVENŠČINA</a:t>
                      </a:r>
                      <a:endParaRPr kumimoji="0" lang="sl-SI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5622" marR="25622" marT="0" marB="0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Barle: </a:t>
                      </a: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ZNANKA ALI UGANKA 5</a:t>
                      </a:r>
                      <a:r>
                        <a:rPr kumimoji="0" lang="sl-SI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samostojni delovni zvezek (1. in 2. del)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MODRIJAN                                                  </a:t>
                      </a: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22,00 €</a:t>
                      </a:r>
                      <a:endParaRPr kumimoji="0" lang="sl-SI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5622" marR="25622" marT="0" marB="0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2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NARAVOSLOVJE IN TEHNIKA</a:t>
                      </a:r>
                      <a:endParaRPr kumimoji="0" lang="sl-SI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5622" marR="25622" marT="0" marB="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sz="16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Gradivo: </a:t>
                      </a:r>
                      <a:r>
                        <a:rPr lang="sl-SI" sz="1600" b="1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NARAVOSLOVJE IN TEHNIKA 5 </a:t>
                      </a:r>
                    </a:p>
                    <a:p>
                      <a:r>
                        <a:rPr lang="sl-SI" sz="16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(škatla</a:t>
                      </a:r>
                      <a:r>
                        <a:rPr lang="sl-SI" sz="1600" kern="12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z gradivom)</a:t>
                      </a:r>
                      <a:endParaRPr lang="sl-SI" sz="1600" kern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IZOTECH                                                     </a:t>
                      </a: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19,00 €</a:t>
                      </a:r>
                      <a:endParaRPr kumimoji="0" lang="sl-SI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5622" marR="25622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2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TUJI JEZIK – ANGLEŠČINA    </a:t>
                      </a:r>
                      <a:endParaRPr kumimoji="0" lang="sl-SI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5622" marR="25622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u="none" strike="noStrike" cap="none" normalizeH="0" baseline="0" dirty="0" err="1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Puchta</a:t>
                      </a:r>
                      <a:r>
                        <a:rPr kumimoji="0" lang="sl-SI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SUPER MINDS 2</a:t>
                      </a:r>
                      <a:r>
                        <a:rPr kumimoji="0" lang="sl-SI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(delovni zvezek)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ROKUS KLETT                                            </a:t>
                      </a: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,80 €</a:t>
                      </a:r>
                      <a:endParaRPr kumimoji="0" lang="sl-SI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5622" marR="25622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1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MATEMATIKA</a:t>
                      </a:r>
                      <a:endParaRPr kumimoji="0" lang="sl-SI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5622" marR="25622" marT="0" marB="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Učni komplet </a:t>
                      </a: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MATEMATIKA 5</a:t>
                      </a:r>
                      <a:r>
                        <a:rPr kumimoji="0" lang="sl-SI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del. učbenik v treh delih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MODRIJAN </a:t>
                      </a:r>
                      <a:r>
                        <a:rPr kumimoji="0" lang="sl-SI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                 </a:t>
                      </a: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26,00 €</a:t>
                      </a:r>
                      <a:r>
                        <a:rPr kumimoji="0" lang="sl-SI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kumimoji="0" lang="sl-SI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5622" marR="25622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75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IZBIRNI PREDMET </a:t>
                      </a: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NEMŠČINA </a:t>
                      </a:r>
                      <a:endParaRPr kumimoji="0" lang="sl-SI" sz="16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de-DE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</a:t>
                      </a:r>
                      <a:r>
                        <a:rPr lang="sl-SI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AUL, LISA</a:t>
                      </a:r>
                      <a:r>
                        <a:rPr lang="sl-SI" sz="1600" b="1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&amp; C</a:t>
                      </a:r>
                      <a:r>
                        <a:rPr lang="sl-SI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</a:t>
                      </a:r>
                      <a:r>
                        <a:rPr lang="de-DE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r>
                        <a:rPr lang="sl-SI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</a:t>
                      </a:r>
                      <a:r>
                        <a:rPr lang="sl-SI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Deutsch für Kinder</a:t>
                      </a:r>
                      <a:endParaRPr lang="de-DE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rtl="0"/>
                      <a:r>
                        <a:rPr lang="de-DE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Arbeitsbuch </a:t>
                      </a:r>
                      <a:r>
                        <a:rPr lang="en-SI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–</a:t>
                      </a:r>
                      <a:r>
                        <a:rPr lang="sl-SI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delovni zvezek                       </a:t>
                      </a:r>
                      <a:r>
                        <a:rPr lang="sl-SI" sz="1600" b="1" i="0" u="none" strike="noStrike" kern="1200" baseline="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11,40 </a:t>
                      </a: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</a:t>
                      </a:r>
                      <a:r>
                        <a:rPr kumimoji="0" lang="sl-SI" sz="16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sl-SI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endParaRPr lang="de-DE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222" marR="28222" marT="0" marB="0" horzOverflow="overflow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3044970"/>
                  </a:ext>
                </a:extLst>
              </a:tr>
              <a:tr h="2907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0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kumimoji="0" lang="sl-SI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SKUPAJ:</a:t>
                      </a:r>
                      <a:endParaRPr kumimoji="0" lang="sl-SI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        82,80 € (</a:t>
                      </a:r>
                      <a:r>
                        <a:rPr kumimoji="0" lang="sl-SI" sz="20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94,20€</a:t>
                      </a:r>
                      <a:r>
                        <a:rPr kumimoji="0" lang="sl-SI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kumimoji="0" lang="sl-SI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5622" marR="25622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PoljeZBesedilom 4"/>
          <p:cNvSpPr txBox="1"/>
          <p:nvPr/>
        </p:nvSpPr>
        <p:spPr>
          <a:xfrm>
            <a:off x="2339752" y="764704"/>
            <a:ext cx="37487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3600" b="1" dirty="0">
                <a:solidFill>
                  <a:srgbClr val="C00000"/>
                </a:solidFill>
                <a:latin typeface="+mj-lt"/>
              </a:rPr>
              <a:t>PETI</a:t>
            </a:r>
            <a:r>
              <a:rPr lang="sl-SI" sz="2400" b="1" dirty="0">
                <a:solidFill>
                  <a:srgbClr val="C00000"/>
                </a:solidFill>
                <a:latin typeface="+mj-lt"/>
              </a:rPr>
              <a:t> </a:t>
            </a:r>
            <a:r>
              <a:rPr lang="sl-SI" sz="3600" b="1" dirty="0">
                <a:solidFill>
                  <a:srgbClr val="C00000"/>
                </a:solidFill>
                <a:latin typeface="+mj-lt"/>
              </a:rPr>
              <a:t>RAZRED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21" name="Group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7202022"/>
              </p:ext>
            </p:extLst>
          </p:nvPr>
        </p:nvGraphicFramePr>
        <p:xfrm>
          <a:off x="539552" y="1523493"/>
          <a:ext cx="6552728" cy="4427014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088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644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76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b="1" u="none" strike="noStrike" cap="none" normalizeH="0" baseline="0" dirty="0">
                          <a:ln>
                            <a:solidFill>
                              <a:schemeClr val="bg2">
                                <a:lumMod val="50000"/>
                              </a:schemeClr>
                            </a:solidFill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Predmet</a:t>
                      </a:r>
                      <a:endParaRPr kumimoji="0" lang="sl-SI" sz="1800" b="1" i="0" u="none" strike="noStrike" cap="none" normalizeH="0" baseline="0" dirty="0">
                        <a:ln>
                          <a:solidFill>
                            <a:schemeClr val="bg2">
                              <a:lumMod val="50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33382" marR="3338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b="1" u="none" strike="noStrike" cap="none" normalizeH="0" baseline="0" dirty="0">
                          <a:ln>
                            <a:solidFill>
                              <a:schemeClr val="bg2">
                                <a:lumMod val="50000"/>
                              </a:schemeClr>
                            </a:solidFill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Naslov delovnega zvezka, založba, cena</a:t>
                      </a:r>
                      <a:endParaRPr kumimoji="0" lang="sl-SI" sz="1800" b="1" i="0" u="none" strike="noStrike" cap="none" normalizeH="0" baseline="0" dirty="0">
                        <a:ln>
                          <a:solidFill>
                            <a:schemeClr val="bg2">
                              <a:lumMod val="50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33382" marR="33382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78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SLOVENŠČINA</a:t>
                      </a:r>
                      <a:endParaRPr kumimoji="0" lang="sl-SI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8222" marR="28222" marT="0" marB="0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SLOVENŠČINA V OBLAKU 6</a:t>
                      </a:r>
                      <a:r>
                        <a:rPr kumimoji="0" lang="sl-SI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samostojni delovni zvezek v 4 delih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ROKUS KLETT                                       </a:t>
                      </a: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18,80 €</a:t>
                      </a:r>
                      <a:r>
                        <a:rPr kumimoji="0" lang="sl-SI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kumimoji="0" lang="sl-SI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8222" marR="28222" marT="0" marB="0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TUJI JEZIK – ANGLEŠČINA </a:t>
                      </a:r>
                      <a:endParaRPr kumimoji="0" lang="sl-SI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8222" marR="28222" marT="0" marB="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u="none" strike="noStrike" cap="none" normalizeH="0" baseline="0" dirty="0" err="1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Hutchinson</a:t>
                      </a:r>
                      <a:r>
                        <a:rPr kumimoji="0" lang="sl-SI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 2</a:t>
                      </a:r>
                      <a:r>
                        <a:rPr kumimoji="0" lang="sl-SI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4. izdaja,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delovni zvezek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OUP (MKT)                                             </a:t>
                      </a: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1,90 €</a:t>
                      </a:r>
                      <a:endParaRPr kumimoji="0" lang="sl-SI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8222" marR="28222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78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MATEMATIKA</a:t>
                      </a:r>
                      <a:endParaRPr kumimoji="0" lang="sl-SI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SKRIVNOSTI ŠTEVIL IN OBLIK 6</a:t>
                      </a:r>
                      <a:r>
                        <a:rPr kumimoji="0" lang="sl-SI" sz="16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</a:t>
                      </a:r>
                      <a:r>
                        <a:rPr kumimoji="0" lang="sl-SI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Nove skrivnosti</a:t>
                      </a:r>
                      <a:r>
                        <a:rPr kumimoji="0" lang="sl-SI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samostojni delovni zvezek za matematiko v 6. razredu v 3 delih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ROKUS KLETT                                       </a:t>
                      </a: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18,50 €</a:t>
                      </a:r>
                      <a:endParaRPr kumimoji="0" lang="sl-SI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8222" marR="28222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28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TEHNIKA IN TEHNOLOGIJA</a:t>
                      </a:r>
                      <a:endParaRPr kumimoji="0" lang="sl-SI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1600" b="1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TEHNIKA IN TEHNOLOGIJA 6</a:t>
                      </a:r>
                      <a:r>
                        <a:rPr kumimoji="0" lang="sl-SI" sz="16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delovni zvezek z delovnim gradivom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IZOTECH                           </a:t>
                      </a:r>
                      <a:r>
                        <a:rPr kumimoji="0" lang="sl-SI" sz="1600" kern="12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</a:t>
                      </a:r>
                      <a:r>
                        <a:rPr kumimoji="0" lang="sl-SI" sz="1600" b="1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r>
                        <a:rPr kumimoji="0" lang="sl-SI" sz="16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,50 €</a:t>
                      </a:r>
                      <a:endParaRPr kumimoji="0" lang="sl-SI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8222" marR="28222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52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IZBIRNI PREDMET </a:t>
                      </a: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NEMŠČINA </a:t>
                      </a:r>
                      <a:endParaRPr kumimoji="0" lang="sl-SI" sz="16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horzOverflow="overflow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de-DE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</a:t>
                      </a:r>
                      <a:r>
                        <a:rPr lang="sl-SI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AUL, LISA</a:t>
                      </a:r>
                      <a:r>
                        <a:rPr lang="sl-SI" sz="1600" b="1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&amp; C</a:t>
                      </a:r>
                      <a:r>
                        <a:rPr lang="sl-SI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</a:t>
                      </a:r>
                      <a:r>
                        <a:rPr lang="de-DE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r>
                        <a:rPr lang="sl-SI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</a:t>
                      </a:r>
                      <a:r>
                        <a:rPr lang="sl-SI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Deutsch für Kinder</a:t>
                      </a:r>
                      <a:endParaRPr lang="de-DE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rtl="0"/>
                      <a:r>
                        <a:rPr lang="de-DE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Arbeitsbuch </a:t>
                      </a:r>
                      <a:r>
                        <a:rPr lang="en-SI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–</a:t>
                      </a:r>
                      <a:r>
                        <a:rPr lang="sl-SI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delovni zvezek                  </a:t>
                      </a:r>
                      <a:r>
                        <a:rPr lang="sl-SI" sz="1600" b="1" i="0" u="none" strike="noStrike" kern="1200" baseline="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11,40 </a:t>
                      </a: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</a:t>
                      </a:r>
                      <a:r>
                        <a:rPr kumimoji="0" lang="sl-SI" sz="16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sl-SI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endParaRPr lang="de-DE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8222" marR="28222" marT="0" marB="0" horzOverflow="overflow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1389316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SKUPAJ:</a:t>
                      </a:r>
                      <a:endParaRPr kumimoji="0" lang="sl-SI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    83,70€ (</a:t>
                      </a:r>
                      <a:r>
                        <a:rPr kumimoji="0" lang="sl-SI" sz="20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95,10 </a:t>
                      </a:r>
                      <a:r>
                        <a:rPr kumimoji="0" lang="en-SI" sz="20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</a:t>
                      </a:r>
                      <a:r>
                        <a:rPr kumimoji="0" lang="sl-SI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kumimoji="0" lang="sl-SI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8222" marR="28222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PoljeZBesedilom 4"/>
          <p:cNvSpPr txBox="1"/>
          <p:nvPr/>
        </p:nvSpPr>
        <p:spPr>
          <a:xfrm>
            <a:off x="2267744" y="620688"/>
            <a:ext cx="37487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3600" b="1" dirty="0">
                <a:solidFill>
                  <a:srgbClr val="C00000"/>
                </a:solidFill>
                <a:latin typeface="Arial Rounded MT Bold" panose="020F0704030504030204" pitchFamily="34" charset="0"/>
              </a:rPr>
              <a:t>ŠESTI RAZRED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53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7360469"/>
              </p:ext>
            </p:extLst>
          </p:nvPr>
        </p:nvGraphicFramePr>
        <p:xfrm>
          <a:off x="539552" y="987987"/>
          <a:ext cx="6696744" cy="530637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160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65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68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1600" b="1" u="none" strike="noStrike" cap="none" normalizeH="0" baseline="0" dirty="0">
                          <a:ln>
                            <a:solidFill>
                              <a:schemeClr val="bg2">
                                <a:lumMod val="50000"/>
                              </a:schemeClr>
                            </a:solidFill>
                          </a:ln>
                          <a:effectLst/>
                        </a:rPr>
                        <a:t>Predmet</a:t>
                      </a:r>
                      <a:endParaRPr kumimoji="0" lang="sl-SI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5937" marR="2593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1600" b="1" u="none" strike="noStrike" cap="none" normalizeH="0" baseline="0" dirty="0">
                          <a:ln>
                            <a:solidFill>
                              <a:schemeClr val="bg2">
                                <a:lumMod val="50000"/>
                              </a:schemeClr>
                            </a:solidFill>
                          </a:ln>
                          <a:effectLst/>
                        </a:rPr>
                        <a:t>Naslov delovnega zvezka, založba, cena</a:t>
                      </a:r>
                      <a:endParaRPr kumimoji="0" lang="sl-SI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5937" marR="25937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66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SLOVENŠČINA</a:t>
                      </a:r>
                      <a:endParaRPr kumimoji="0" lang="sl-SI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5937" marR="25937" marT="0" marB="0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SLOVENŠČINA V OBLAKU 7</a:t>
                      </a:r>
                      <a:r>
                        <a:rPr kumimoji="0" lang="sl-SI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samostojni delovni zvezek v 4 delih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ROKUS KLETT                                          </a:t>
                      </a: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18,80 €</a:t>
                      </a:r>
                      <a:endParaRPr kumimoji="0" lang="sl-SI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5937" marR="25937" marT="0" marB="0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66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TUJI JEZIK – ANGLEŠČINA </a:t>
                      </a:r>
                      <a:endParaRPr kumimoji="0" lang="sl-SI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5937" marR="25937" marT="0" marB="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sl-SI" sz="1600" u="none" strike="noStrike" cap="none" normalizeH="0" baseline="0" dirty="0" err="1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Hutchinson</a:t>
                      </a:r>
                      <a:r>
                        <a:rPr kumimoji="0" lang="sl-SI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  <a:r>
                        <a:rPr kumimoji="0" lang="sl-SI" sz="1600" b="1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 3</a:t>
                      </a:r>
                      <a:r>
                        <a:rPr kumimoji="0" lang="sl-SI" sz="16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4. izdaja, </a:t>
                      </a:r>
                    </a:p>
                    <a:p>
                      <a:r>
                        <a:rPr kumimoji="0" lang="sl-SI" sz="16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delovni zvezek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OUP (MKT)                                                </a:t>
                      </a: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1,90 €</a:t>
                      </a:r>
                      <a:endParaRPr kumimoji="0" lang="sl-SI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5937" marR="25937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777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DRŽAVLJANSKA IN DOMOVINSKA KULTURA TER ETIKA</a:t>
                      </a:r>
                      <a:endParaRPr kumimoji="0" lang="sl-SI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5937" marR="25937" marT="0" marB="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Justin idr.: </a:t>
                      </a: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DRŽAVLJANSKA  IN DOM.  KULTURA TER ETIKA 7</a:t>
                      </a:r>
                      <a:r>
                        <a:rPr kumimoji="0" lang="sl-SI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del. zvezek </a:t>
                      </a: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1600" b="1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DOMOVINSKA IN DRŽAVLJANSKA KULTURA IN ETIKA 7</a:t>
                      </a:r>
                      <a:r>
                        <a:rPr kumimoji="0" lang="sl-SI" sz="16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delovni zvezek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i2                                                               </a:t>
                      </a: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12,90 €</a:t>
                      </a:r>
                      <a:endParaRPr kumimoji="0" lang="sl-SI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5937" marR="25937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66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MATEMATIKA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5937" marR="25937" marT="0" marB="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SKRIVNOSTI ŠTEVIL IN OBLIK 7 – Nove skrivnosti</a:t>
                      </a:r>
                      <a:r>
                        <a:rPr kumimoji="0" lang="sl-SI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samostojni delovni zvezek v 3 delih                                                 ROKUS KLETT                                          </a:t>
                      </a: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18,50 </a:t>
                      </a:r>
                      <a:r>
                        <a:rPr kumimoji="0" lang="sl-SI" sz="1600" b="1" u="none" strike="noStrike" kern="1200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</a:t>
                      </a:r>
                      <a:endParaRPr kumimoji="0" lang="sl-SI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5937" marR="25937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12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TEHNIKA IN TEHNOLOGIJA</a:t>
                      </a:r>
                      <a:endParaRPr kumimoji="0" lang="sl-SI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5937" marR="25937" marT="0" marB="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16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TEHNIKA IN TEHNOLOGIJA 7</a:t>
                      </a:r>
                      <a:r>
                        <a:rPr kumimoji="0" lang="sl-SI" sz="16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delovni zvezek z delovnim gradivom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IZOTECH                                                   </a:t>
                      </a:r>
                      <a:r>
                        <a:rPr kumimoji="0" lang="sl-SI" sz="16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24,50 €</a:t>
                      </a:r>
                      <a:endParaRPr kumimoji="0" lang="sl-SI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5937" marR="25937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9474473"/>
                  </a:ext>
                </a:extLst>
              </a:tr>
              <a:tr h="5194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NEMŠČINA – </a:t>
                      </a: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IZBIRNI PREDMET</a:t>
                      </a:r>
                      <a:endParaRPr kumimoji="0" lang="sl-SI" sz="1600" b="1" i="1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5937" marR="25937" marT="0" marB="0" horzOverflow="overflow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u="none" strike="noStrike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Motta</a:t>
                      </a:r>
                      <a:r>
                        <a:rPr lang="sl-SI" sz="1600" u="none" strike="noStrike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lang="sl-SI" sz="1600" u="none" strike="noStrike" kern="12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sl-SI" sz="1600" b="1" u="none" strike="noStrike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MAGNET</a:t>
                      </a:r>
                      <a:r>
                        <a:rPr lang="sl-SI" sz="1600" b="1" u="none" strike="noStrike" kern="12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</a:t>
                      </a:r>
                      <a:r>
                        <a:rPr lang="sl-SI" sz="1600" u="none" strike="noStrike" kern="12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sl-SI" sz="16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delovni zvezek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ROKUS KLETT                                          </a:t>
                      </a: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19,90 </a:t>
                      </a:r>
                      <a:r>
                        <a:rPr kumimoji="0" lang="sl-SI" sz="1600" b="1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</a:t>
                      </a:r>
                    </a:p>
                  </a:txBody>
                  <a:tcPr marL="25937" marR="25937" marT="0" marB="0" horzOverflow="overflow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2241559"/>
                  </a:ext>
                </a:extLst>
              </a:tr>
              <a:tr h="1037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kumimoji="0" lang="sl-SI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SKUPAJ: </a:t>
                      </a:r>
                      <a:endParaRPr kumimoji="0" lang="sl-SI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    96,60</a:t>
                      </a:r>
                      <a:r>
                        <a:rPr kumimoji="0" lang="sl-SI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 (</a:t>
                      </a:r>
                      <a:r>
                        <a:rPr kumimoji="0" lang="sl-SI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116,50€</a:t>
                      </a:r>
                      <a:r>
                        <a:rPr kumimoji="0" lang="sl-SI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kumimoji="0" lang="sl-SI" sz="20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937" marR="25937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PoljeZBesedilom 4"/>
          <p:cNvSpPr txBox="1"/>
          <p:nvPr/>
        </p:nvSpPr>
        <p:spPr>
          <a:xfrm>
            <a:off x="2267744" y="188640"/>
            <a:ext cx="37487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3600" b="1" dirty="0">
                <a:solidFill>
                  <a:srgbClr val="C00000"/>
                </a:solidFill>
                <a:latin typeface="Arial Rounded MT Bold" panose="020F0704030504030204" pitchFamily="34" charset="0"/>
              </a:rPr>
              <a:t>SEDMI</a:t>
            </a:r>
            <a:r>
              <a:rPr lang="sl-SI" sz="2400" b="1" dirty="0">
                <a:solidFill>
                  <a:srgbClr val="C00000"/>
                </a:solidFill>
                <a:latin typeface="Arial Rounded MT Bold" panose="020F0704030504030204" pitchFamily="34" charset="0"/>
              </a:rPr>
              <a:t> </a:t>
            </a:r>
            <a:r>
              <a:rPr lang="sl-SI" sz="3600" b="1" dirty="0">
                <a:solidFill>
                  <a:srgbClr val="C00000"/>
                </a:solidFill>
                <a:latin typeface="Arial Rounded MT Bold" panose="020F0704030504030204" pitchFamily="34" charset="0"/>
              </a:rPr>
              <a:t>RAZRED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89" name="Group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0086075"/>
              </p:ext>
            </p:extLst>
          </p:nvPr>
        </p:nvGraphicFramePr>
        <p:xfrm>
          <a:off x="611560" y="976222"/>
          <a:ext cx="6624736" cy="496824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376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484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71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b="1" u="none" strike="noStrike" cap="none" normalizeH="0" baseline="0" dirty="0">
                          <a:ln>
                            <a:solidFill>
                              <a:schemeClr val="bg2">
                                <a:lumMod val="50000"/>
                              </a:schemeClr>
                            </a:solidFill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Predmet</a:t>
                      </a:r>
                      <a:endParaRPr kumimoji="0" lang="sl-SI" sz="1600" b="1" i="0" u="none" strike="noStrike" cap="none" normalizeH="0" baseline="0" dirty="0">
                        <a:ln>
                          <a:solidFill>
                            <a:schemeClr val="bg2">
                              <a:lumMod val="50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2601" marR="2260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b="1" u="none" strike="noStrike" cap="none" normalizeH="0" baseline="0" dirty="0">
                          <a:ln>
                            <a:solidFill>
                              <a:schemeClr val="bg2">
                                <a:lumMod val="50000"/>
                              </a:schemeClr>
                            </a:solidFill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Naslov delovnega zvezka, založba, cena</a:t>
                      </a:r>
                      <a:endParaRPr kumimoji="0" lang="sl-SI" sz="1600" b="1" i="0" u="none" strike="noStrike" cap="none" normalizeH="0" baseline="0" dirty="0">
                        <a:ln>
                          <a:solidFill>
                            <a:schemeClr val="bg2">
                              <a:lumMod val="50000"/>
                            </a:schemeClr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2601" marR="22601" marT="0" marB="0" horzOverflow="overflow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7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SLOVENŠČINA</a:t>
                      </a:r>
                      <a:endParaRPr kumimoji="0" lang="sl-SI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2601" marR="22601" marT="0" marB="0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4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SLOVENŠČINA V OBLAKU 8</a:t>
                      </a:r>
                      <a:r>
                        <a:rPr kumimoji="0" lang="sl-SI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samostojni delovni zvezek v 4 delih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ROKUS  KLETT                                             </a:t>
                      </a: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18,80 €</a:t>
                      </a:r>
                      <a:endParaRPr kumimoji="0" lang="sl-SI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2601" marR="22601" marT="0" marB="0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7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itchFamily="34" charset="0"/>
                          <a:cs typeface="Arial" panose="020B0604020202020204" pitchFamily="34" charset="0"/>
                        </a:rPr>
                        <a:t>MATEMATIKA</a:t>
                      </a:r>
                    </a:p>
                  </a:txBody>
                  <a:tcPr marL="22601" marR="22601" marT="0" marB="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SKRIVNOSTI ŠTEVIL IN OBLIK 8</a:t>
                      </a:r>
                      <a:r>
                        <a:rPr kumimoji="0" lang="sl-SI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samostojni delovni zvezek v 5 delih           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ROKUS KLETT                                              </a:t>
                      </a: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22,50 </a:t>
                      </a:r>
                      <a:r>
                        <a:rPr kumimoji="0" lang="sl-SI" sz="16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</a:t>
                      </a:r>
                      <a:endParaRPr kumimoji="0" lang="sl-SI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2601" marR="22601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0476936"/>
                  </a:ext>
                </a:extLst>
              </a:tr>
              <a:tr h="563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TUJI JEZIK – ANGLEŠČINA </a:t>
                      </a:r>
                      <a:endParaRPr kumimoji="0" lang="sl-SI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2601" marR="22601" marT="0" marB="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400" u="none" strike="noStrike" cap="none" normalizeH="0" baseline="0" dirty="0" err="1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Hutchinson</a:t>
                      </a:r>
                      <a:r>
                        <a:rPr kumimoji="0" lang="sl-SI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  <a:r>
                        <a:rPr kumimoji="0" lang="sl-SI" sz="14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 4</a:t>
                      </a:r>
                      <a:r>
                        <a:rPr kumimoji="0" lang="sl-SI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4. izdaja,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delovni zvezek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OUP (MKT)                                                    </a:t>
                      </a: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1,90 €</a:t>
                      </a:r>
                      <a:endParaRPr kumimoji="0" lang="sl-SI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2601" marR="22601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b="1" u="none" strike="noStrike" kern="1200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DRŽAVLJANSKA IN DOMOVINSKA KULTURA TER ETIKA</a:t>
                      </a:r>
                      <a:endParaRPr kumimoji="0" lang="sl-SI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2601" marR="22601" marT="0" marB="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Justin idr.: </a:t>
                      </a:r>
                      <a:r>
                        <a:rPr kumimoji="0" lang="sl-SI" sz="14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DRŽAVLJANSKA IN DOM. KULTURA TER ETIKA 8</a:t>
                      </a:r>
                      <a:r>
                        <a:rPr kumimoji="0" lang="sl-SI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delovni zvezek </a:t>
                      </a:r>
                      <a:r>
                        <a:rPr kumimoji="0" lang="sl-SI" sz="1400" b="1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l-SI" sz="1400" b="1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DOMOVINSKA IN DRŽAVLJANSKA KULTURA IN ETIKA 8</a:t>
                      </a:r>
                      <a:r>
                        <a:rPr kumimoji="0" lang="sl-SI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delovni zvezek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i2                                                                    </a:t>
                      </a: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12,90 €</a:t>
                      </a:r>
                      <a:endParaRPr kumimoji="0" lang="sl-SI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2601" marR="22601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KEMIJA</a:t>
                      </a:r>
                      <a:endParaRPr kumimoji="0" lang="sl-SI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2601" marR="22601" marT="0" marB="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400" u="none" strike="noStrike" cap="none" normalizeH="0" baseline="0" dirty="0" err="1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Smrdu</a:t>
                      </a:r>
                      <a:r>
                        <a:rPr kumimoji="0" lang="sl-SI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  <a:r>
                        <a:rPr kumimoji="0" lang="sl-SI" sz="14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SVET KEMIJE 8. OD ATOMA DO MOLEKULE</a:t>
                      </a:r>
                      <a:r>
                        <a:rPr kumimoji="0" lang="sl-SI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delovni zvezek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JUTRO                                                           </a:t>
                      </a: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13,50 €</a:t>
                      </a:r>
                      <a:endParaRPr kumimoji="0" lang="sl-SI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2601" marR="22601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96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BIOLOGIJA</a:t>
                      </a:r>
                      <a:endParaRPr kumimoji="0" lang="sl-SI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601" marR="22601" marT="0" marB="0" anchor="ctr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4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BIOLOGIJA 8</a:t>
                      </a:r>
                      <a:r>
                        <a:rPr kumimoji="0" lang="sl-SI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interaktivni učni komplet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ROKUS KLETT                                              </a:t>
                      </a: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18,70 €</a:t>
                      </a:r>
                      <a:r>
                        <a:rPr kumimoji="0" lang="sl-SI" sz="14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                                     </a:t>
                      </a:r>
                      <a:endParaRPr kumimoji="0" lang="sl-SI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2601" marR="22601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IZBIRNI PREDMET </a:t>
                      </a:r>
                      <a:r>
                        <a:rPr kumimoji="0" lang="sl-SI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NEMŠČINA </a:t>
                      </a:r>
                      <a:endParaRPr kumimoji="0" lang="sl-SI" sz="16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601" marR="22601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400" b="1" u="none" strike="noStrike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MAGNET 2</a:t>
                      </a:r>
                      <a:r>
                        <a:rPr lang="sl-SI" sz="1400" u="none" strike="noStrike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sl-SI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delovni zvezek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4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ROKUS KLETT</a:t>
                      </a:r>
                      <a:r>
                        <a:rPr lang="sl-SI" sz="1400" kern="12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              </a:t>
                      </a:r>
                      <a:r>
                        <a:rPr lang="sl-SI" sz="1600" b="1" kern="1200" baseline="0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19,90 €</a:t>
                      </a:r>
                      <a:endParaRPr kumimoji="0" lang="sl-SI" sz="1600" b="1" i="1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ea typeface="Calibri" pitchFamily="34" charset="0"/>
                        <a:cs typeface="Arial" panose="020B0604020202020204" pitchFamily="34" charset="0"/>
                      </a:endParaRPr>
                    </a:p>
                  </a:txBody>
                  <a:tcPr marL="22601" marR="22601" marT="0" marB="0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0093812"/>
              </p:ext>
            </p:extLst>
          </p:nvPr>
        </p:nvGraphicFramePr>
        <p:xfrm>
          <a:off x="611560" y="5944462"/>
          <a:ext cx="6624736" cy="396240"/>
        </p:xfrm>
        <a:graphic>
          <a:graphicData uri="http://schemas.openxmlformats.org/drawingml/2006/table">
            <a:tbl>
              <a:tblPr/>
              <a:tblGrid>
                <a:gridCol w="66247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1633">
                <a:tc>
                  <a:txBody>
                    <a:bodyPr/>
                    <a:lstStyle/>
                    <a:p>
                      <a:r>
                        <a:rPr lang="sl-SI" sz="2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SKUPAJ:</a:t>
                      </a:r>
                      <a:r>
                        <a:rPr lang="sl-SI" sz="20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                108</a:t>
                      </a:r>
                      <a:r>
                        <a:rPr lang="sl-SI" sz="2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,30 € </a:t>
                      </a:r>
                      <a:r>
                        <a:rPr lang="sl-SI" sz="2000" b="1" i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sl-SI" sz="2000" b="1" i="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128,20 €</a:t>
                      </a:r>
                      <a:r>
                        <a:rPr lang="sl-SI" sz="2000" b="1" i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PoljeZBesedilom 5"/>
          <p:cNvSpPr txBox="1"/>
          <p:nvPr/>
        </p:nvSpPr>
        <p:spPr>
          <a:xfrm>
            <a:off x="2627784" y="260648"/>
            <a:ext cx="37487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3600" b="1" dirty="0">
                <a:solidFill>
                  <a:srgbClr val="C00000"/>
                </a:solidFill>
                <a:latin typeface="Arial Rounded MT Bold" panose="020F0704030504030204" pitchFamily="34" charset="0"/>
              </a:rPr>
              <a:t>OSMI</a:t>
            </a:r>
            <a:r>
              <a:rPr lang="sl-SI" sz="2400" b="1" dirty="0">
                <a:solidFill>
                  <a:srgbClr val="C00000"/>
                </a:solidFill>
                <a:latin typeface="Arial Rounded MT Bold" panose="020F0704030504030204" pitchFamily="34" charset="0"/>
              </a:rPr>
              <a:t> </a:t>
            </a:r>
            <a:r>
              <a:rPr lang="sl-SI" sz="3600" b="1" dirty="0">
                <a:solidFill>
                  <a:srgbClr val="C00000"/>
                </a:solidFill>
                <a:latin typeface="Arial Rounded MT Bold" panose="020F0704030504030204" pitchFamily="34" charset="0"/>
              </a:rPr>
              <a:t>RAZRED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ladko">
  <a:themeElements>
    <a:clrScheme name="Gladk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Gladk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ladk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TM02900688[[fn=Ploskev]]</Template>
  <TotalTime>5985</TotalTime>
  <Words>947</Words>
  <Application>Microsoft Office PowerPoint</Application>
  <PresentationFormat>Diaprojekcija na zaslonu (4:3)</PresentationFormat>
  <Paragraphs>201</Paragraphs>
  <Slides>10</Slides>
  <Notes>1</Notes>
  <HiddenSlides>0</HiddenSlides>
  <MMClips>0</MMClips>
  <ScaleCrop>false</ScaleCrop>
  <HeadingPairs>
    <vt:vector size="6" baseType="variant">
      <vt:variant>
        <vt:lpstr>Uporabljene pisave</vt:lpstr>
      </vt:variant>
      <vt:variant>
        <vt:i4>7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Arial Narrow</vt:lpstr>
      <vt:lpstr>Arial Rounded MT Bold</vt:lpstr>
      <vt:lpstr>Calibri</vt:lpstr>
      <vt:lpstr>Trebuchet MS</vt:lpstr>
      <vt:lpstr>Wingdings 3</vt:lpstr>
      <vt:lpstr>Gladko</vt:lpstr>
      <vt:lpstr>  DELOVNI ZVEZKI          1. – 9. razred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Diapozitiv 1</dc:title>
  <dc:creator>Irena</dc:creator>
  <cp:lastModifiedBy>JozheKNJ</cp:lastModifiedBy>
  <cp:revision>301</cp:revision>
  <cp:lastPrinted>2018-05-23T10:23:36Z</cp:lastPrinted>
  <dcterms:created xsi:type="dcterms:W3CDTF">2011-05-17T16:18:23Z</dcterms:created>
  <dcterms:modified xsi:type="dcterms:W3CDTF">2023-06-01T09:47:42Z</dcterms:modified>
</cp:coreProperties>
</file>