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2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61163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Tematski slog 1 – poudarek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C89EF96-8CEA-46FF-86C4-4CE0E7609802}" styleName="Svetel slog 3 – poudare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A1574-9BC4-4E96-8954-7744F269DB37}" type="datetimeFigureOut">
              <a:rPr lang="sl-SI" smtClean="0"/>
              <a:t>29. 05. 2024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2905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B563D-43A1-4FC0-9135-96E7038092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4337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8C25B-FBEF-4F44-92BB-B0AB9E41FC66}" type="datetimeFigureOut">
              <a:rPr lang="sl-SI" smtClean="0"/>
              <a:t>29. 05. 2024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6275" y="4718050"/>
            <a:ext cx="5408613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2905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EBF2F-0B3C-497A-9286-A9C3F3A7659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9041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EBF2F-0B3C-497A-9286-A9C3F3A76591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12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94CE37-90C0-4802-8B80-F46A9653E618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B4F69-2EC6-455E-88AC-DECECF03276F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042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909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2428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3873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7174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771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6EFAA2-EF1B-4C47-89C9-2D23EC30D271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C0D67-AD19-4741-B211-BB3E4CD732EB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6158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032262-BB28-4AE6-8248-7644DC4C876D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CCB553-DE5C-4207-86BC-1A3418E6CC70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097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314B10-EB75-4E70-9705-ACE52F5BCE3C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08325-3650-42A8-A193-EF24FF448A6E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924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BFF3BC-A193-4285-8587-D3F6ED9A8137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AEE04-2CDF-438D-9AF1-8F804931502A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191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844471-D48F-43AF-98A0-163EA0C9A791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97425-2D06-4622-A4D7-4F10C6010409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7363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134383-6E0B-4D04-A74E-7E02605AE1A6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E0341-D447-4364-BC52-C743B66D769C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536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F071F9-C8A4-4537-9A8F-9EBFDC3CA7C1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552BD-24CA-4196-9240-5E5233B33583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484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ED913D-F48B-4129-A663-332DB615402B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C0447-519E-440E-93BC-B75E3D9B306A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4077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457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9D2CF5-25F1-44FB-AAF0-A02B9F3B581B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DE663-ECC0-488D-91CB-74C54FF86AD5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850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29. 05. 2024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723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  <p:sldLayoutId id="2147483964" r:id="rId12"/>
    <p:sldLayoutId id="2147483965" r:id="rId13"/>
    <p:sldLayoutId id="2147483966" r:id="rId14"/>
    <p:sldLayoutId id="2147483967" r:id="rId15"/>
    <p:sldLayoutId id="21474839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slov 1"/>
          <p:cNvSpPr>
            <a:spLocks noGrp="1"/>
          </p:cNvSpPr>
          <p:nvPr>
            <p:ph type="ctrTitle"/>
          </p:nvPr>
        </p:nvSpPr>
        <p:spPr>
          <a:xfrm>
            <a:off x="546252" y="1340768"/>
            <a:ext cx="6660740" cy="196645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sl-SI" sz="4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sl-SI" sz="4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r>
              <a:rPr lang="sl-SI" sz="4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sl-SI" sz="4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r>
              <a:rPr lang="sl-SI" sz="53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DELOVNI ZVEZKI</a:t>
            </a:r>
            <a:r>
              <a:rPr lang="sl-SI" sz="44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/>
            </a:r>
            <a:br>
              <a:rPr lang="sl-SI" sz="44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</a:br>
            <a:r>
              <a:rPr lang="sl-SI" sz="44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        1. – 9. razred</a:t>
            </a:r>
          </a:p>
        </p:txBody>
      </p:sp>
      <p:sp>
        <p:nvSpPr>
          <p:cNvPr id="13314" name="Podnaslov 2"/>
          <p:cNvSpPr>
            <a:spLocks noGrp="1"/>
          </p:cNvSpPr>
          <p:nvPr>
            <p:ph type="subTitle" idx="1"/>
          </p:nvPr>
        </p:nvSpPr>
        <p:spPr>
          <a:xfrm>
            <a:off x="385909" y="4126573"/>
            <a:ext cx="6408712" cy="1272412"/>
          </a:xfrm>
        </p:spPr>
        <p:txBody>
          <a:bodyPr>
            <a:noAutofit/>
          </a:bodyPr>
          <a:lstStyle/>
          <a:p>
            <a:pPr algn="ctr"/>
            <a:r>
              <a:rPr lang="sl-SI" sz="3200" dirty="0">
                <a:solidFill>
                  <a:srgbClr val="002060"/>
                </a:solidFill>
                <a:latin typeface="Arial Black" panose="020B0A04020102020204" pitchFamily="34" charset="0"/>
              </a:rPr>
              <a:t>    Šolsko leto </a:t>
            </a:r>
            <a:r>
              <a:rPr lang="sl-SI" sz="32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2024/25</a:t>
            </a:r>
            <a:endParaRPr lang="sl-SI" sz="1800" b="1" dirty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 algn="r"/>
            <a:r>
              <a:rPr lang="sl-SI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Laško, maj 2024</a:t>
            </a:r>
            <a:r>
              <a:rPr lang="sl-SI" sz="2800" dirty="0">
                <a:solidFill>
                  <a:schemeClr val="tx1"/>
                </a:solidFill>
                <a:latin typeface="Arial Black" panose="020B0A04020102020204" pitchFamily="34" charset="0"/>
              </a:rPr>
              <a:t>     </a:t>
            </a:r>
            <a:r>
              <a:rPr lang="sl-SI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Jože Dobovšek</a:t>
            </a:r>
          </a:p>
          <a:p>
            <a:pPr algn="r"/>
            <a:endParaRPr lang="sl-SI" sz="28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397760"/>
            <a:ext cx="1627787" cy="144466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89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899914"/>
              </p:ext>
            </p:extLst>
          </p:nvPr>
        </p:nvGraphicFramePr>
        <p:xfrm>
          <a:off x="395536" y="1772816"/>
          <a:ext cx="6912768" cy="383319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04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6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</a:p>
                  </a:txBody>
                  <a:tcPr marL="33527" marR="3352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založba, cena</a:t>
                      </a:r>
                      <a:endParaRPr kumimoji="0" lang="sl-SI" sz="16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 V OBLAKU 9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4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 KLETT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18,80 € 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Hutchinson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5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4. izdaja,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OUP (MKT)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KEMIJA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Smrdu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SVET KEMIJE 9. OD MOLEKULE DO MAKROMOLEKULE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JUTRO      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13,90 €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BIOLOGIJA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BIOLOGIJA  9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interaktivni učni komplet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NEMŠČINA </a:t>
                      </a:r>
                      <a:endParaRPr kumimoji="0" lang="sl-SI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Motta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sl-SI" sz="1600" b="1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MAGNET 3</a:t>
                      </a:r>
                      <a:r>
                        <a:rPr lang="sl-SI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19,90 €</a:t>
                      </a:r>
                      <a:endParaRPr kumimoji="0" lang="sl-SI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 </a:t>
                      </a:r>
                      <a:endParaRPr kumimoji="0" lang="sl-SI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73,30 € </a:t>
                      </a:r>
                      <a:r>
                        <a:rPr kumimoji="0" lang="sl-S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sl-S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93,20 €</a:t>
                      </a:r>
                      <a:r>
                        <a:rPr kumimoji="0" lang="sl-S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sl-S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195736" y="908720"/>
            <a:ext cx="4214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DEVETI RAZRED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195736" y="678984"/>
            <a:ext cx="3748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C00000"/>
                </a:solidFill>
                <a:latin typeface="+mj-lt"/>
              </a:rPr>
              <a:t>PRVI</a:t>
            </a:r>
            <a:r>
              <a:rPr lang="sl-SI" sz="36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 </a:t>
            </a:r>
            <a:r>
              <a:rPr lang="sl-SI" sz="3600" b="1" dirty="0">
                <a:solidFill>
                  <a:srgbClr val="C00000"/>
                </a:solidFill>
                <a:latin typeface="+mj-lt"/>
              </a:rPr>
              <a:t>RAZRED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296242"/>
              </p:ext>
            </p:extLst>
          </p:nvPr>
        </p:nvGraphicFramePr>
        <p:xfrm>
          <a:off x="793752" y="1916832"/>
          <a:ext cx="6552728" cy="35341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316">
                <a:tc>
                  <a:txBody>
                    <a:bodyPr/>
                    <a:lstStyle/>
                    <a:p>
                      <a:r>
                        <a:rPr lang="sl-SI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lang="sl-SI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</a:t>
                      </a:r>
                      <a:r>
                        <a:rPr lang="sl-SI" b="1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založba</a:t>
                      </a:r>
                      <a:r>
                        <a:rPr lang="sl-SI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cena</a:t>
                      </a:r>
                      <a:endParaRPr lang="sl-SI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2592">
                <a:tc>
                  <a:txBody>
                    <a:bodyPr/>
                    <a:lstStyle/>
                    <a:p>
                      <a:r>
                        <a:rPr lang="sl-SI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SLOVENŠČINA,</a:t>
                      </a:r>
                    </a:p>
                    <a:p>
                      <a:endParaRPr lang="sl-SI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l-SI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MATEMATIKA,</a:t>
                      </a:r>
                    </a:p>
                    <a:p>
                      <a:endParaRPr lang="sl-SI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l-SI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SPOZNAVANJE</a:t>
                      </a:r>
                      <a:r>
                        <a:rPr lang="sl-SI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OKOLJA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LILI IN BINE: NOVI PRIJATELJI 1 -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KOMPLET, </a:t>
                      </a:r>
                      <a:r>
                        <a:rPr lang="sl-S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samostojni delovni zvezki za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slovenščino, matematiko in spoznavanje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okolja s kodo in prilogami v škatli.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kern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kern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</a:t>
                      </a:r>
                      <a:r>
                        <a:rPr kumimoji="0" lang="sl-SI" sz="18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KLETT</a:t>
                      </a:r>
                      <a:endParaRPr kumimoji="0" lang="sl-SI" sz="1800" b="1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SKUPAJ: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(Sredstva MVI)      </a:t>
                      </a: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36,00 €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5969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93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521284"/>
              </p:ext>
            </p:extLst>
          </p:nvPr>
        </p:nvGraphicFramePr>
        <p:xfrm>
          <a:off x="611560" y="1772816"/>
          <a:ext cx="6552728" cy="374441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založba, cena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  <a:endParaRPr kumimoji="0" lang="sl-SI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LILI IN BINE: NOVI PRIJATELJI 2,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samostojni delovni zvezek za slovenščino 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kodo in prilogami, 2 dela</a:t>
                      </a:r>
                      <a:endParaRPr kumimoji="0" lang="sl-SI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Arial" panose="020B0604020202020204" pitchFamily="34" charset="0"/>
                        </a:rPr>
                        <a:t>+ DZ za opismenjevanje (2. del)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Arial" panose="020B0604020202020204" pitchFamily="34" charset="0"/>
                        </a:rPr>
                        <a:t>LILI IN BINE: NOVI PRIJATELJI 2</a:t>
                      </a:r>
                      <a:r>
                        <a:rPr kumimoji="0" lang="sl-SI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Arial" panose="020B0604020202020204" pitchFamily="34" charset="0"/>
                        </a:rPr>
                        <a:t>samostojni delovni zvezek za matematiko 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Arial" panose="020B0604020202020204" pitchFamily="34" charset="0"/>
                        </a:rPr>
                        <a:t>kodo in prilogami, 3 deli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</a:t>
                      </a:r>
                    </a:p>
                  </a:txBody>
                  <a:tcPr marL="33382" marR="33382" marT="0" marB="0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SKUPAJ:</a:t>
                      </a:r>
                    </a:p>
                  </a:txBody>
                  <a:tcPr marL="33382" marR="3338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(Sredstva MVI)     </a:t>
                      </a: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37,20 €</a:t>
                      </a:r>
                    </a:p>
                  </a:txBody>
                  <a:tcPr marL="33382" marR="33382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62472"/>
                  </a:ext>
                </a:extLst>
              </a:tr>
            </a:tbl>
          </a:graphicData>
        </a:graphic>
      </p:graphicFrame>
      <p:sp>
        <p:nvSpPr>
          <p:cNvPr id="6" name="PoljeZBesedilom 5"/>
          <p:cNvSpPr txBox="1"/>
          <p:nvPr/>
        </p:nvSpPr>
        <p:spPr>
          <a:xfrm>
            <a:off x="2267744" y="908720"/>
            <a:ext cx="3748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C00000"/>
                </a:solidFill>
                <a:latin typeface="+mj-lt"/>
              </a:rPr>
              <a:t>DRUGI RAZRED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1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338717"/>
              </p:ext>
            </p:extLst>
          </p:nvPr>
        </p:nvGraphicFramePr>
        <p:xfrm>
          <a:off x="755576" y="1725975"/>
          <a:ext cx="6408712" cy="313336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založba, cena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9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b="1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  <a:endParaRPr kumimoji="0" lang="sl-SI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43287" marR="4328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LILI IN BINE: NOVI PRIJATELJI 3,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samostojni delovni zvezek za slovenščino 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kodo in prilogami, 2 dela</a:t>
                      </a:r>
                      <a:endParaRPr kumimoji="0" lang="sl-SI" sz="1800" b="0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LILI IN BINE: NOVI PRIJATELJI 3,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samostojni delovni zvezek za matematiko s kodo in prilogami, 3 deli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</a:t>
                      </a:r>
                      <a:endParaRPr kumimoji="0" lang="sl-SI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43287" marR="43287" marT="0" marB="0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</a:t>
                      </a:r>
                      <a:endParaRPr kumimoji="0" lang="sl-SI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                            (Sredstva MVI)    </a:t>
                      </a:r>
                      <a:r>
                        <a:rPr kumimoji="0" lang="sl-SI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32</a:t>
                      </a:r>
                      <a:r>
                        <a:rPr kumimoji="0" lang="sl-SI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,40 €</a:t>
                      </a:r>
                      <a:endParaRPr kumimoji="0" lang="sl-SI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43287" marR="43287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268339"/>
                  </a:ext>
                </a:extLst>
              </a:tr>
            </a:tbl>
          </a:graphicData>
        </a:graphic>
      </p:graphicFrame>
      <p:sp>
        <p:nvSpPr>
          <p:cNvPr id="164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l-SI">
              <a:cs typeface="Arial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2339752" y="755838"/>
            <a:ext cx="4252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C00000"/>
                </a:solidFill>
                <a:latin typeface="+mj-lt"/>
              </a:rPr>
              <a:t>TRETJI</a:t>
            </a:r>
            <a:r>
              <a:rPr lang="sl-SI" sz="36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 </a:t>
            </a:r>
            <a:r>
              <a:rPr lang="sl-SI" sz="3600" b="1" dirty="0">
                <a:solidFill>
                  <a:srgbClr val="C00000"/>
                </a:solidFill>
                <a:latin typeface="+mj-lt"/>
              </a:rPr>
              <a:t>RAZRED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77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484720"/>
              </p:ext>
            </p:extLst>
          </p:nvPr>
        </p:nvGraphicFramePr>
        <p:xfrm>
          <a:off x="395536" y="1628800"/>
          <a:ext cx="6768751" cy="3792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3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6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Naslov delovnega zvezka, založba, cena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Jeretina: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ZNANKA ALI UGANKA 4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MODRIJAN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Učni komplet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 4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del. učbenik v treh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MODRIJAN 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26,00 €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sl-SI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Puchta</a:t>
                      </a: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sl-SI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SUPER MINDS 1 </a:t>
                      </a: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(DZ), izdaja 2018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ROKUS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KLETT                                           </a:t>
                      </a:r>
                      <a:r>
                        <a:rPr lang="sl-SI" sz="16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15,80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NARAVOSLOVJE IN TEHNIKA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Florjančič:</a:t>
                      </a:r>
                      <a:r>
                        <a:rPr lang="sl-SI" sz="16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6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NARAVOSLOVJE IN TEHNIKA 4</a:t>
                      </a:r>
                      <a:r>
                        <a:rPr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(škatla z gradivom),</a:t>
                      </a:r>
                      <a:r>
                        <a:rPr lang="sl-SI" sz="16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prenovljeno                                                IZOTECH   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19,00 €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</a:t>
                      </a:r>
                      <a:endParaRPr kumimoji="0" lang="sl-SI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NEMŠČINA</a:t>
                      </a:r>
                      <a:endParaRPr kumimoji="0" lang="sl-SI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  <a:r>
                        <a:rPr lang="sl-SI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AUL, LISA</a:t>
                      </a:r>
                      <a:r>
                        <a:rPr lang="sl-SI" sz="16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&amp; C</a:t>
                      </a:r>
                      <a:r>
                        <a:rPr lang="sl-SI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lang="de-D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sl-SI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1.1</a:t>
                      </a: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Deutsch für Kinder</a:t>
                      </a:r>
                      <a:endParaRPr lang="de-DE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de-DE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Arbeitsbuch </a:t>
                      </a:r>
                      <a:r>
                        <a:rPr lang="en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delovni zvezek                      </a:t>
                      </a:r>
                      <a:r>
                        <a:rPr lang="sl-SI" sz="1600" b="1" i="0" u="none" strike="noStrike" kern="1200" baseline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11,40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de-DE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692127"/>
                  </a:ext>
                </a:extLst>
              </a:tr>
              <a:tr h="32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</a:t>
                      </a:r>
                      <a:endParaRPr kumimoji="0" lang="sl-S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78,80 </a:t>
                      </a:r>
                      <a:r>
                        <a:rPr kumimoji="0" lang="en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90,20 €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kumimoji="0" lang="sl-S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411760" y="692696"/>
            <a:ext cx="3892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C00000"/>
                </a:solidFill>
                <a:latin typeface="Arial Narrow" panose="020B0606020202030204" pitchFamily="34" charset="0"/>
              </a:rPr>
              <a:t>ČETRTI </a:t>
            </a:r>
            <a:r>
              <a:rPr lang="sl-SI" sz="3600" b="1" dirty="0">
                <a:solidFill>
                  <a:srgbClr val="C00000"/>
                </a:solidFill>
                <a:latin typeface="+mj-lt"/>
              </a:rPr>
              <a:t>RAZRED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0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457622"/>
              </p:ext>
            </p:extLst>
          </p:nvPr>
        </p:nvGraphicFramePr>
        <p:xfrm>
          <a:off x="539552" y="1844824"/>
          <a:ext cx="6768752" cy="376118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Naslov delovnega zvezka, založba, cena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Barle: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ZNANKA ALI UGANKA 5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(1. in 2. del)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MODRIJAN 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22,00 €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NARAVOSLOVJE IN TEHNIKA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Gradivo: </a:t>
                      </a:r>
                      <a:r>
                        <a:rPr lang="sl-SI" sz="16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NARAVOSLOVJE IN TEHNIKA 5 </a:t>
                      </a:r>
                    </a:p>
                    <a:p>
                      <a:r>
                        <a:rPr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(škatla</a:t>
                      </a:r>
                      <a:r>
                        <a:rPr lang="sl-SI" sz="16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 gradivom)</a:t>
                      </a:r>
                      <a:endParaRPr lang="sl-SI" sz="1600" kern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IZOTECH    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    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Puchta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 MINDS 2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(delovni zvezek)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,80 €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Učni komplet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 5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del. učbenik v treh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MODRIJAN 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26,00 €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sl-SI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NEMŠČINA </a:t>
                      </a:r>
                      <a:endParaRPr kumimoji="0" lang="sl-SI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  <a:r>
                        <a:rPr lang="sl-SI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AUL, LISA</a:t>
                      </a:r>
                      <a:r>
                        <a:rPr lang="sl-SI" sz="16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&amp; C</a:t>
                      </a:r>
                      <a:r>
                        <a:rPr lang="sl-SI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lang="de-DE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Deutsch für Kinder</a:t>
                      </a:r>
                      <a:endParaRPr lang="de-DE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de-DE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Arbeitsbuch </a:t>
                      </a:r>
                      <a:r>
                        <a:rPr lang="en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delovni zvezek                       </a:t>
                      </a:r>
                      <a:r>
                        <a:rPr lang="sl-SI" sz="1600" b="1" i="0" u="none" strike="noStrike" kern="1200" baseline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11,40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de-DE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044970"/>
                  </a:ext>
                </a:extLst>
              </a:tr>
              <a:tr h="290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</a:t>
                      </a:r>
                      <a:endParaRPr kumimoji="0" lang="sl-SI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82,80 € (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94,20€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sl-S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339752" y="764704"/>
            <a:ext cx="3748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C00000"/>
                </a:solidFill>
                <a:latin typeface="+mj-lt"/>
              </a:rPr>
              <a:t>PETI</a:t>
            </a:r>
            <a:r>
              <a:rPr lang="sl-SI" sz="24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sl-SI" sz="3600" b="1" dirty="0">
                <a:solidFill>
                  <a:srgbClr val="C00000"/>
                </a:solidFill>
                <a:latin typeface="+mj-lt"/>
              </a:rPr>
              <a:t>RAZRED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02022"/>
              </p:ext>
            </p:extLst>
          </p:nvPr>
        </p:nvGraphicFramePr>
        <p:xfrm>
          <a:off x="539552" y="1523493"/>
          <a:ext cx="6552728" cy="442701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založba, cena</a:t>
                      </a:r>
                      <a:endParaRPr kumimoji="0" lang="sl-SI" sz="18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 V OBLAKU 6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4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18,80 €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 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Hutchinson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2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4. izdaja,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OUP (MKT)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SKRIVNOSTI ŠTEVIL IN OBLIK 6</a:t>
                      </a:r>
                      <a:r>
                        <a:rPr kumimoji="0" lang="sl-SI" sz="16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 skrivnosti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samostojni delovni zvezek za matematiko v 6. razredu v 3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TEHNIKA IN TEHNOLOGIJA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TEHNIKA IN TEHNOLOGIJA 6</a:t>
                      </a:r>
                      <a:r>
                        <a:rPr kumimoji="0"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delovni zvezek z delovnim gradivom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IZOTECH                           </a:t>
                      </a:r>
                      <a:r>
                        <a:rPr kumimoji="0" lang="sl-SI" sz="16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kumimoji="0" lang="sl-SI" sz="16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r>
                        <a:rPr kumimoji="0" lang="sl-SI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,50 €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NEMŠČINA </a:t>
                      </a:r>
                      <a:endParaRPr kumimoji="0" lang="sl-SI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  <a:r>
                        <a:rPr lang="sl-SI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AUL, LISA</a:t>
                      </a:r>
                      <a:r>
                        <a:rPr lang="sl-SI" sz="16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&amp; C</a:t>
                      </a:r>
                      <a:r>
                        <a:rPr lang="sl-SI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lang="de-DE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sl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Deutsch für Kinder</a:t>
                      </a:r>
                      <a:endParaRPr lang="de-DE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de-DE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Arbeitsbuch </a:t>
                      </a:r>
                      <a:r>
                        <a:rPr lang="en-SI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delovni zvezek                  </a:t>
                      </a:r>
                      <a:r>
                        <a:rPr lang="sl-SI" sz="1600" b="1" i="0" u="none" strike="noStrike" kern="1200" baseline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11,40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de-DE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8931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</a:t>
                      </a:r>
                      <a:endParaRPr kumimoji="0" lang="sl-SI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83,70€ (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95,10 </a:t>
                      </a:r>
                      <a:r>
                        <a:rPr kumimoji="0" lang="en-SI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sl-S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267744" y="620688"/>
            <a:ext cx="3748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ŠESTI RAZRED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53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360469"/>
              </p:ext>
            </p:extLst>
          </p:nvPr>
        </p:nvGraphicFramePr>
        <p:xfrm>
          <a:off x="539552" y="987987"/>
          <a:ext cx="6696744" cy="530637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</a:rPr>
                        <a:t>Predmet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</a:rPr>
                        <a:t>Naslov delovnega zvezka, založba, cena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 V OBLAKU 7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4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 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sl-SI" sz="16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Hutchinson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sl-SI" sz="16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3</a:t>
                      </a:r>
                      <a:r>
                        <a:rPr kumimoji="0"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4. izdaja, </a:t>
                      </a:r>
                    </a:p>
                    <a:p>
                      <a:r>
                        <a:rPr kumimoji="0"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OUP (MKT)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DRŽAVLJANSKA IN DOMOVINSKA KULTURA TER ETIKA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Justin idr.: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DRŽAVLJANSKA  IN DOM.  KULTURA TER ETIKA 7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del. zvezek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DOMOVINSKA IN DRŽAVLJANSKA KULTURA IN ETIKA 7</a:t>
                      </a:r>
                      <a:r>
                        <a:rPr kumimoji="0"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i2              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SKRIVNOSTI ŠTEVIL IN OBLIK 7 – Nove skrivnosti</a:t>
                      </a: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samostojni delovni zvezek v 3 delih                                                 ROKUS KLETT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18,50 </a:t>
                      </a:r>
                      <a:r>
                        <a:rPr kumimoji="0" lang="sl-SI" sz="16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TEHNIKA IN TEHNOLOGIJA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TEHNIKA IN TEHNOLOGIJA 7</a:t>
                      </a:r>
                      <a:r>
                        <a:rPr kumimoji="0" lang="sl-SI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delovni zvezek z delovnim gradivom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IZOTECH                                                   </a:t>
                      </a:r>
                      <a:r>
                        <a:rPr kumimoji="0" lang="sl-SI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24,50 €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474473"/>
                  </a:ext>
                </a:extLst>
              </a:tr>
              <a:tr h="519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NEMŠČINA –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</a:t>
                      </a:r>
                      <a:endParaRPr kumimoji="0" lang="sl-SI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u="none" strike="noStrike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Motta</a:t>
                      </a:r>
                      <a:r>
                        <a:rPr lang="sl-SI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sl-SI" sz="1600" u="none" strike="noStrike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600" b="1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MAGNET</a:t>
                      </a:r>
                      <a:r>
                        <a:rPr lang="sl-SI" sz="1600" b="1" u="none" strike="noStrike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r>
                        <a:rPr lang="sl-SI" sz="1600" u="none" strike="noStrike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sl-SI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19,90 </a:t>
                      </a:r>
                      <a:r>
                        <a:rPr kumimoji="0" lang="sl-SI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25937" marR="25937" marT="0" marB="0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241559"/>
                  </a:ext>
                </a:extLst>
              </a:tr>
              <a:tr h="103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 </a:t>
                      </a:r>
                      <a:endParaRPr kumimoji="0" lang="sl-SI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96,60</a:t>
                      </a:r>
                      <a:r>
                        <a:rPr kumimoji="0" lang="sl-SI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(</a:t>
                      </a:r>
                      <a:r>
                        <a:rPr kumimoji="0" lang="sl-SI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116,50€</a:t>
                      </a:r>
                      <a:r>
                        <a:rPr kumimoji="0" lang="sl-SI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sl-SI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267744" y="188640"/>
            <a:ext cx="3748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SEDMI</a:t>
            </a:r>
            <a:r>
              <a:rPr lang="sl-SI" sz="24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 </a:t>
            </a:r>
            <a:r>
              <a:rPr lang="sl-SI" sz="36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RAZRED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89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316442"/>
              </p:ext>
            </p:extLst>
          </p:nvPr>
        </p:nvGraphicFramePr>
        <p:xfrm>
          <a:off x="611560" y="976222"/>
          <a:ext cx="6624736" cy="49682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6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založba, cena</a:t>
                      </a:r>
                      <a:endParaRPr kumimoji="0" lang="sl-SI" sz="1600" b="1" i="0" u="none" strike="noStrike" cap="none" normalizeH="0" baseline="0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 V OBLAKU 8</a:t>
                      </a: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4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 KLETT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MATEMATIKA</a:t>
                      </a:r>
                    </a:p>
                  </a:txBody>
                  <a:tcPr marL="22601" marR="22601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SKRIVNOSTI ŠTEVIL IN OBLIK 8</a:t>
                      </a: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5 delih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22,50 </a:t>
                      </a:r>
                      <a:r>
                        <a:rPr kumimoji="0" lang="sl-SI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76936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 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Hutchinson</a:t>
                      </a: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sl-SI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4</a:t>
                      </a: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4. izdaja,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OUP (MKT)   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DRŽAVLJANSKA IN DOMOVINSKA KULTURA TER ETIKA</a:t>
                      </a:r>
                      <a:endParaRPr kumimoji="0" lang="sl-SI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Justin idr.: </a:t>
                      </a:r>
                      <a:r>
                        <a:rPr kumimoji="0" lang="sl-SI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DRŽAVLJANSKA IN DOM. KULTURA TER ETIKA 8</a:t>
                      </a: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delovni zvezek </a:t>
                      </a:r>
                      <a:r>
                        <a:rPr kumimoji="0" lang="sl-SI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DOMOVINSKA IN DRŽAVLJANSKA KULTURA IN ETIKA 8</a:t>
                      </a:r>
                      <a:r>
                        <a:rPr kumimoji="0" lang="sl-SI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i2                   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KEMIJA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Smrdu</a:t>
                      </a: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sl-SI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SVET KEMIJE 8. OD ATOMA DO MOLEKULE</a:t>
                      </a: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JUTRO             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13,90 €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BIOLOGIJA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BIOLOGIJA 8</a:t>
                      </a: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interaktivni učni komplet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      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18,70 €</a:t>
                      </a:r>
                      <a:r>
                        <a:rPr kumimoji="0" lang="sl-SI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    </a:t>
                      </a:r>
                      <a:endParaRPr kumimoji="0" lang="sl-SI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</a:t>
                      </a:r>
                      <a:r>
                        <a:rPr kumimoji="0" lang="sl-SI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NEMŠČINA </a:t>
                      </a:r>
                      <a:endParaRPr kumimoji="0" lang="sl-SI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b="1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MAGNET 2</a:t>
                      </a:r>
                      <a:r>
                        <a:rPr lang="sl-SI" sz="14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sl-SI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</a:t>
                      </a:r>
                      <a:r>
                        <a:rPr lang="sl-SI" sz="14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</a:t>
                      </a:r>
                      <a:r>
                        <a:rPr lang="sl-SI" sz="1600" b="1" kern="1200" baseline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19,90 €</a:t>
                      </a:r>
                      <a:endParaRPr kumimoji="0" lang="sl-SI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331571"/>
              </p:ext>
            </p:extLst>
          </p:nvPr>
        </p:nvGraphicFramePr>
        <p:xfrm>
          <a:off x="611560" y="5944462"/>
          <a:ext cx="6624736" cy="396240"/>
        </p:xfrm>
        <a:graphic>
          <a:graphicData uri="http://schemas.openxmlformats.org/drawingml/2006/table">
            <a:tbl>
              <a:tblPr/>
              <a:tblGrid>
                <a:gridCol w="662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633">
                <a:tc>
                  <a:txBody>
                    <a:bodyPr/>
                    <a:lstStyle/>
                    <a:p>
                      <a:r>
                        <a:rPr lang="sl-SI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</a:t>
                      </a:r>
                      <a:r>
                        <a:rPr lang="sl-SI" sz="20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108</a:t>
                      </a:r>
                      <a:r>
                        <a:rPr lang="sl-SI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,70 € </a:t>
                      </a:r>
                      <a:r>
                        <a:rPr lang="sl-SI" sz="2000" b="1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sl-SI" sz="2000" b="1" i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128,60 €</a:t>
                      </a:r>
                      <a:r>
                        <a:rPr lang="sl-SI" sz="2000" b="1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PoljeZBesedilom 5"/>
          <p:cNvSpPr txBox="1"/>
          <p:nvPr/>
        </p:nvSpPr>
        <p:spPr>
          <a:xfrm>
            <a:off x="2627784" y="260648"/>
            <a:ext cx="3748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OSMI</a:t>
            </a:r>
            <a:r>
              <a:rPr lang="sl-SI" sz="24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 </a:t>
            </a:r>
            <a:r>
              <a:rPr lang="sl-SI" sz="36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RAZRED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TM02900688[[fn=Ploskev]]</Template>
  <TotalTime>8376</TotalTime>
  <Words>926</Words>
  <Application>Microsoft Office PowerPoint</Application>
  <PresentationFormat>Diaprojekcija na zaslonu (4:3)</PresentationFormat>
  <Paragraphs>207</Paragraphs>
  <Slides>10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Arial Narrow</vt:lpstr>
      <vt:lpstr>Arial Rounded MT Bold</vt:lpstr>
      <vt:lpstr>Calibri</vt:lpstr>
      <vt:lpstr>Trebuchet MS</vt:lpstr>
      <vt:lpstr>Wingdings 3</vt:lpstr>
      <vt:lpstr>Gladko</vt:lpstr>
      <vt:lpstr>  DELOVNI ZVEZKI          1. – 9. razred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Irena</dc:creator>
  <cp:lastModifiedBy>JozheKNJ</cp:lastModifiedBy>
  <cp:revision>310</cp:revision>
  <cp:lastPrinted>2018-05-23T10:23:36Z</cp:lastPrinted>
  <dcterms:created xsi:type="dcterms:W3CDTF">2011-05-17T16:18:23Z</dcterms:created>
  <dcterms:modified xsi:type="dcterms:W3CDTF">2024-05-29T09:10:05Z</dcterms:modified>
</cp:coreProperties>
</file>